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20" r:id="rId3"/>
    <p:sldMasterId id="2147483721" r:id="rId4"/>
    <p:sldMasterId id="2147483722" r:id="rId5"/>
    <p:sldMasterId id="2147483723" r:id="rId6"/>
    <p:sldMasterId id="2147483724" r:id="rId7"/>
    <p:sldMasterId id="2147483725" r:id="rId8"/>
    <p:sldMasterId id="214748372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</p:sldIdLst>
  <p:sldSz cy="6858000" cx="9144000"/>
  <p:notesSz cx="6858000" cy="9144000"/>
  <p:embeddedFontLst>
    <p:embeddedFont>
      <p:font typeface="Merriweather Sans"/>
      <p:regular r:id="rId74"/>
      <p:bold r:id="rId75"/>
      <p:italic r:id="rId76"/>
      <p:boldItalic r:id="rId77"/>
    </p:embeddedFont>
    <p:embeddedFont>
      <p:font typeface="Oxygen"/>
      <p:regular r:id="rId78"/>
      <p:bold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font" Target="fonts/MerriweatherSans-bold.fntdata"/><Relationship Id="rId30" Type="http://schemas.openxmlformats.org/officeDocument/2006/relationships/slide" Target="slides/slide20.xml"/><Relationship Id="rId74" Type="http://schemas.openxmlformats.org/officeDocument/2006/relationships/font" Target="fonts/MerriweatherSans-regular.fntdata"/><Relationship Id="rId33" Type="http://schemas.openxmlformats.org/officeDocument/2006/relationships/slide" Target="slides/slide23.xml"/><Relationship Id="rId77" Type="http://schemas.openxmlformats.org/officeDocument/2006/relationships/font" Target="fonts/MerriweatherSans-boldItalic.fntdata"/><Relationship Id="rId32" Type="http://schemas.openxmlformats.org/officeDocument/2006/relationships/slide" Target="slides/slide22.xml"/><Relationship Id="rId76" Type="http://schemas.openxmlformats.org/officeDocument/2006/relationships/font" Target="fonts/MerriweatherSans-italic.fntdata"/><Relationship Id="rId35" Type="http://schemas.openxmlformats.org/officeDocument/2006/relationships/slide" Target="slides/slide25.xml"/><Relationship Id="rId79" Type="http://schemas.openxmlformats.org/officeDocument/2006/relationships/font" Target="fonts/Oxygen-bold.fntdata"/><Relationship Id="rId34" Type="http://schemas.openxmlformats.org/officeDocument/2006/relationships/slide" Target="slides/slide24.xml"/><Relationship Id="rId78" Type="http://schemas.openxmlformats.org/officeDocument/2006/relationships/font" Target="fonts/Oxygen-regular.fntdata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work?</a:t>
            </a:r>
          </a:p>
        </p:txBody>
      </p:sp>
      <p:sp>
        <p:nvSpPr>
          <p:cNvPr id="844" name="Shape 844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Shape 8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work?</a:t>
            </a:r>
          </a:p>
        </p:txBody>
      </p:sp>
      <p:sp>
        <p:nvSpPr>
          <p:cNvPr id="861" name="Shape 861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a story of hope and togetherness - community. Tell you a story of how almost 4000 volunteers from over 100 countries came together to assist, with real impact on the ground.</a:t>
            </a:r>
          </a:p>
        </p:txBody>
      </p:sp>
      <p:sp>
        <p:nvSpPr>
          <p:cNvPr id="868" name="Shape 868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1mm objects edited in this timeframe (888,600)</a:t>
            </a:r>
          </a:p>
        </p:txBody>
      </p:sp>
      <p:sp>
        <p:nvSpPr>
          <p:cNvPr id="875" name="Shape 875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a  slide on each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3" name="Shape 1073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Mamou tracing, courtesy Mapbox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29 hours 68 contributors mapped an entire city (20,105 buildings):</a:t>
            </a:r>
          </a:p>
        </p:txBody>
      </p:sp>
      <p:sp>
        <p:nvSpPr>
          <p:cNvPr id="1074" name="Shape 1074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Shape 10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Shape 1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hape 13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0" name="Shape 13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1mm objects edited in this timeframe (888,600)</a:t>
            </a:r>
          </a:p>
        </p:txBody>
      </p:sp>
      <p:sp>
        <p:nvSpPr>
          <p:cNvPr id="1371" name="Shape 137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Shape 1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Shape 1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5" name="Shape 13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Shape 1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0" name="Shape 14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1mm objects edited in this timeframe (888,600)</a:t>
            </a:r>
          </a:p>
        </p:txBody>
      </p:sp>
      <p:sp>
        <p:nvSpPr>
          <p:cNvPr id="1411" name="Shape 141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Shape 14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1" name="Shape 14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1mm objects edited in this timeframe (888,600)</a:t>
            </a:r>
          </a:p>
        </p:txBody>
      </p:sp>
      <p:sp>
        <p:nvSpPr>
          <p:cNvPr id="1422" name="Shape 142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Shape 1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Shape 1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Shape 1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Shape 145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Shape 1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1" name="Shape 1461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11,000 people have died in the 2014-2015 west Africa outbreak as of August 5, 2015</a:t>
            </a:r>
          </a:p>
        </p:txBody>
      </p:sp>
      <p:sp>
        <p:nvSpPr>
          <p:cNvPr id="1462" name="Shape 1462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8" name="Shape 1468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Story of sadness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most awful things about Ebola is the separation it creates – disrupts normal care for sick, grieving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disconnect between doctor and patient, between husband and wife, in this case – sister and sister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being able to bury a loved one.</a:t>
            </a:r>
          </a:p>
        </p:txBody>
      </p:sp>
      <p:sp>
        <p:nvSpPr>
          <p:cNvPr id="1469" name="Shape 1469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hape 147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Shape 1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Shape 1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Shape 1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Shape 1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Shape 15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Shape 1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Shape 151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Shape 1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Shape 1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Shape 1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Shape 1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Shape 1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Shape 155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Shape 1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1" name="Shape 1561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Shape 15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Shape 1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Shape 1573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4" name="Shape 1574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Shape 1579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0" name="Shape 158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Shape 1585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6" name="Shape 1586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1" name="Shape 15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Shape 159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Shape 1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Shape 16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Shape 1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Shape 16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9" name="Shape 160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8" name="Shape 16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5" name="Shape 16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6"/>
            <a:ext cx="8520599" cy="2736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599" cy="1056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599" cy="261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6"/>
            <a:ext cx="8520599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685800" y="2111123"/>
            <a:ext cx="7772400" cy="1546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5875079"/>
            <a:ext cx="8229600" cy="69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599" cy="1122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ctrTitle"/>
          </p:nvPr>
        </p:nvSpPr>
        <p:spPr>
          <a:xfrm>
            <a:off x="685800" y="2130426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" type="subTitle"/>
          </p:nvPr>
        </p:nvSpPr>
        <p:spPr>
          <a:xfrm>
            <a:off x="1371600" y="3886200"/>
            <a:ext cx="64008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57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722312" y="4406901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722312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57200" y="1600201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4648200" y="1600201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57200" y="1535113"/>
            <a:ext cx="4040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154" name="Shape 154"/>
          <p:cNvSpPr txBox="1"/>
          <p:nvPr>
            <p:ph idx="2" type="body"/>
          </p:nvPr>
        </p:nvSpPr>
        <p:spPr>
          <a:xfrm>
            <a:off x="457200" y="2174874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3" type="body"/>
          </p:nvPr>
        </p:nvSpPr>
        <p:spPr>
          <a:xfrm>
            <a:off x="4645028" y="1535113"/>
            <a:ext cx="4041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4" type="body"/>
          </p:nvPr>
        </p:nvSpPr>
        <p:spPr>
          <a:xfrm>
            <a:off x="4645028" y="2174874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7" name="Shape 157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3" name="Shape 163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2" y="273049"/>
            <a:ext cx="3008399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575050" y="273052"/>
            <a:ext cx="5111700" cy="5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457202" y="1435102"/>
            <a:ext cx="3008399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173" name="Shape 173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74" name="Shape 174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792288" y="4800601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8" name="Shape 178"/>
          <p:cNvSpPr/>
          <p:nvPr>
            <p:ph idx="2" type="pic"/>
          </p:nvPr>
        </p:nvSpPr>
        <p:spPr>
          <a:xfrm>
            <a:off x="1792288" y="612774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180" name="Shape 180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1" name="Shape 181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 rot="5400000">
            <a:off x="2308950" y="-251548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86" name="Shape 186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7" name="Shape 187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 rot="5400000">
            <a:off x="4732350" y="2171690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 rot="5400000">
            <a:off x="541350" y="190490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92" name="Shape 192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93" name="Shape 193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ctrTitle"/>
          </p:nvPr>
        </p:nvSpPr>
        <p:spPr>
          <a:xfrm>
            <a:off x="1143000" y="1122362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3" name="Shape 203"/>
          <p:cNvSpPr txBox="1"/>
          <p:nvPr>
            <p:ph idx="1" type="subTitle"/>
          </p:nvPr>
        </p:nvSpPr>
        <p:spPr>
          <a:xfrm>
            <a:off x="1143000" y="3602037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623887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 sz="6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23887" y="4589462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62984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29840" y="1681163"/>
            <a:ext cx="3868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lvl="1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lvl="2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lvl="3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lvl="4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lvl="5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lvl="6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lvl="7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lvl="8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629840" y="2505075"/>
            <a:ext cx="38685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lvl="1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lvl="2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lvl="3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lvl="4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lvl="5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lvl="6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lvl="7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lvl="8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235" name="Shape 235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1" name="Shape 24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629840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/>
        </p:txBody>
      </p:sp>
      <p:sp>
        <p:nvSpPr>
          <p:cNvPr id="247" name="Shape 247"/>
          <p:cNvSpPr txBox="1"/>
          <p:nvPr>
            <p:ph idx="2" type="body"/>
          </p:nvPr>
        </p:nvSpPr>
        <p:spPr>
          <a:xfrm>
            <a:off x="629840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sz="1600"/>
            </a:lvl1pPr>
            <a:lvl2pPr indent="0" lvl="1" marL="457200" rtl="0">
              <a:spcBef>
                <a:spcPts val="0"/>
              </a:spcBef>
              <a:buFont typeface="Calibri"/>
              <a:buNone/>
              <a:defRPr sz="1400"/>
            </a:lvl2pPr>
            <a:lvl3pPr indent="0" lvl="2" marL="914400" rtl="0">
              <a:spcBef>
                <a:spcPts val="0"/>
              </a:spcBef>
              <a:buFont typeface="Calibri"/>
              <a:buNone/>
              <a:defRPr sz="1200"/>
            </a:lvl3pPr>
            <a:lvl4pPr indent="0" lvl="3" marL="1371600" rtl="0">
              <a:spcBef>
                <a:spcPts val="0"/>
              </a:spcBef>
              <a:buFont typeface="Calibri"/>
              <a:buNone/>
              <a:defRPr sz="1000"/>
            </a:lvl4pPr>
            <a:lvl5pPr indent="0" lvl="4" marL="1828800" rtl="0">
              <a:spcBef>
                <a:spcPts val="0"/>
              </a:spcBef>
              <a:buFont typeface="Calibri"/>
              <a:buNone/>
              <a:defRPr sz="1000"/>
            </a:lvl5pPr>
            <a:lvl6pPr indent="0" lvl="5" marL="2286000" rtl="0">
              <a:spcBef>
                <a:spcPts val="0"/>
              </a:spcBef>
              <a:buFont typeface="Calibri"/>
              <a:buNone/>
              <a:defRPr sz="1000"/>
            </a:lvl6pPr>
            <a:lvl7pPr indent="0" lvl="6" marL="2743200" rtl="0">
              <a:spcBef>
                <a:spcPts val="0"/>
              </a:spcBef>
              <a:buFont typeface="Calibri"/>
              <a:buNone/>
              <a:defRPr sz="1000"/>
            </a:lvl7pPr>
            <a:lvl8pPr indent="0" lvl="7" marL="3200400" rtl="0">
              <a:spcBef>
                <a:spcPts val="0"/>
              </a:spcBef>
              <a:buFont typeface="Calibri"/>
              <a:buNone/>
              <a:defRPr sz="1000"/>
            </a:lvl8pPr>
            <a:lvl9pPr indent="0" lvl="8" marL="3657600" rtl="0">
              <a:spcBef>
                <a:spcPts val="0"/>
              </a:spcBef>
              <a:buFont typeface="Calibri"/>
              <a:buNone/>
              <a:defRPr sz="1000"/>
            </a:lvl9pPr>
          </a:lstStyle>
          <a:p/>
        </p:txBody>
      </p:sp>
      <p:sp>
        <p:nvSpPr>
          <p:cNvPr id="248" name="Shape 24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629840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3" name="Shape 253"/>
          <p:cNvSpPr/>
          <p:nvPr>
            <p:ph idx="2" type="pic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888888"/>
              </a:buClr>
              <a:buFont typeface="Calibri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29840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sz="1600"/>
            </a:lvl1pPr>
            <a:lvl2pPr indent="0" lvl="1" marL="457200" rtl="0">
              <a:spcBef>
                <a:spcPts val="0"/>
              </a:spcBef>
              <a:buFont typeface="Calibri"/>
              <a:buNone/>
              <a:defRPr sz="1400"/>
            </a:lvl2pPr>
            <a:lvl3pPr indent="0" lvl="2" marL="914400" rtl="0">
              <a:spcBef>
                <a:spcPts val="0"/>
              </a:spcBef>
              <a:buFont typeface="Calibri"/>
              <a:buNone/>
              <a:defRPr sz="1200"/>
            </a:lvl3pPr>
            <a:lvl4pPr indent="0" lvl="3" marL="1371600" rtl="0">
              <a:spcBef>
                <a:spcPts val="0"/>
              </a:spcBef>
              <a:buFont typeface="Calibri"/>
              <a:buNone/>
              <a:defRPr sz="1000"/>
            </a:lvl4pPr>
            <a:lvl5pPr indent="0" lvl="4" marL="1828800" rtl="0">
              <a:spcBef>
                <a:spcPts val="0"/>
              </a:spcBef>
              <a:buFont typeface="Calibri"/>
              <a:buNone/>
              <a:defRPr sz="1000"/>
            </a:lvl5pPr>
            <a:lvl6pPr indent="0" lvl="5" marL="2286000" rtl="0">
              <a:spcBef>
                <a:spcPts val="0"/>
              </a:spcBef>
              <a:buFont typeface="Calibri"/>
              <a:buNone/>
              <a:defRPr sz="1000"/>
            </a:lvl6pPr>
            <a:lvl7pPr indent="0" lvl="6" marL="2743200" rtl="0">
              <a:spcBef>
                <a:spcPts val="0"/>
              </a:spcBef>
              <a:buFont typeface="Calibri"/>
              <a:buNone/>
              <a:defRPr sz="1000"/>
            </a:lvl7pPr>
            <a:lvl8pPr indent="0" lvl="7" marL="3200400" rtl="0">
              <a:spcBef>
                <a:spcPts val="0"/>
              </a:spcBef>
              <a:buFont typeface="Calibri"/>
              <a:buNone/>
              <a:defRPr sz="1000"/>
            </a:lvl8pPr>
            <a:lvl9pPr indent="0" lvl="8" marL="3657600" rtl="0">
              <a:spcBef>
                <a:spcPts val="0"/>
              </a:spcBef>
              <a:buFont typeface="Calibri"/>
              <a:buNone/>
              <a:defRPr sz="1000"/>
            </a:lvl9pPr>
          </a:lstStyle>
          <a:p/>
        </p:txBody>
      </p:sp>
      <p:sp>
        <p:nvSpPr>
          <p:cNvPr id="255" name="Shape 25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Shape 26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Shape 26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Calibri"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276" name="Shape 27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Calibri"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100000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100000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1852800"/>
            <a:ext cx="3411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SzPct val="100000"/>
              <a:buFont typeface="Calibri"/>
              <a:defRPr sz="4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Calibri"/>
              <a:defRPr sz="4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03" name="Shape 30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1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04" name="Shape 304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ct val="100000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900"/>
              </a:spcAft>
              <a:buSzPct val="100000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900"/>
              </a:spcAft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/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7999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Calibri"/>
              <a:defRPr sz="120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000000"/>
              </a:buClr>
              <a:buSzPct val="100000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SzPct val="100000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 algn="ctr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 algn="ctr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 algn="ctr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 algn="ctr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Calibri"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321" name="Shape 32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Font typeface="Calibri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3" name="Shape 33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48" name="Shape 34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49" name="Shape 34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53" name="Shape 35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199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199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defRPr sz="2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defRPr sz="1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57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457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3124200" y="635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6553200" y="635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alibri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alibri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alibri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alibri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593366"/>
            <a:ext cx="8520600" cy="7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Relationship Id="rId4" Type="http://schemas.openxmlformats.org/officeDocument/2006/relationships/image" Target="../media/image15.png"/><Relationship Id="rId5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08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0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Relationship Id="rId4" Type="http://schemas.openxmlformats.org/officeDocument/2006/relationships/image" Target="../media/image05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0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57.png"/><Relationship Id="rId5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56.png"/><Relationship Id="rId5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Relationship Id="rId4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4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56.png"/><Relationship Id="rId5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2.png"/><Relationship Id="rId4" Type="http://schemas.openxmlformats.org/officeDocument/2006/relationships/hyperlink" Target="www.openaerial.org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jpg"/><Relationship Id="rId4" Type="http://schemas.openxmlformats.org/officeDocument/2006/relationships/image" Target="../media/image45.jpg"/><Relationship Id="rId5" Type="http://schemas.openxmlformats.org/officeDocument/2006/relationships/image" Target="../media/image50.png"/><Relationship Id="rId6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0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/>
        </p:nvSpPr>
        <p:spPr>
          <a:xfrm>
            <a:off x="25" y="3694750"/>
            <a:ext cx="9144000" cy="2762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Humanitarian OpenStreetMap Team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                                                 </a:t>
            </a:r>
            <a:r>
              <a:rPr i="1" lang="en" sz="22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 Mhairi O’Hara (@MapNut_)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2218950" y="1531300"/>
            <a:ext cx="4706100" cy="14241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 txBox="1"/>
          <p:nvPr/>
        </p:nvSpPr>
        <p:spPr>
          <a:xfrm>
            <a:off x="2297275" y="1558650"/>
            <a:ext cx="4550100" cy="12306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600">
              <a:solidFill>
                <a:srgbClr val="FFFFFF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600">
              <a:solidFill>
                <a:srgbClr val="FFFFFF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600">
              <a:solidFill>
                <a:srgbClr val="FFFFFF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4400">
                <a:solidFill>
                  <a:srgbClr val="FFFFFF"/>
                </a:solidFill>
              </a:rPr>
              <a:t>Export Tool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524" y="542950"/>
            <a:ext cx="1652925" cy="16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150" y="543175"/>
            <a:ext cx="2242350" cy="13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/>
        </p:nvSpPr>
        <p:spPr>
          <a:xfrm>
            <a:off x="0" y="1541025"/>
            <a:ext cx="9144000" cy="36321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51" name="Shape 651"/>
          <p:cNvSpPr txBox="1"/>
          <p:nvPr>
            <p:ph type="title"/>
          </p:nvPr>
        </p:nvSpPr>
        <p:spPr>
          <a:xfrm>
            <a:off x="557575" y="414858"/>
            <a:ext cx="8229600" cy="15273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42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Ways to Contribute to OSM</a:t>
            </a:r>
            <a:r>
              <a:rPr b="0" lang="en" sz="3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816012" y="5476450"/>
            <a:ext cx="1974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1. By adding open datasets to OSM</a:t>
            </a:r>
          </a:p>
        </p:txBody>
      </p:sp>
      <p:sp>
        <p:nvSpPr>
          <p:cNvPr id="653" name="Shape 653"/>
          <p:cNvSpPr/>
          <p:nvPr/>
        </p:nvSpPr>
        <p:spPr>
          <a:xfrm>
            <a:off x="762725" y="1803133"/>
            <a:ext cx="1974600" cy="315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3449900" y="1803116"/>
            <a:ext cx="1974600" cy="315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/>
        </p:nvSpPr>
        <p:spPr>
          <a:xfrm>
            <a:off x="6194850" y="1803133"/>
            <a:ext cx="1974600" cy="315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56" name="Shape 656"/>
          <p:cNvPicPr preferRelativeResize="0"/>
          <p:nvPr/>
        </p:nvPicPr>
        <p:blipFill rotWithShape="1">
          <a:blip r:embed="rId3">
            <a:alphaModFix/>
          </a:blip>
          <a:srcRect b="5194" l="17215" r="28937" t="8806"/>
          <a:stretch/>
        </p:blipFill>
        <p:spPr>
          <a:xfrm>
            <a:off x="6345875" y="2116022"/>
            <a:ext cx="1694225" cy="17901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800" y="2184900"/>
            <a:ext cx="1694224" cy="17212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58" name="Shape 658"/>
          <p:cNvSpPr txBox="1"/>
          <p:nvPr>
            <p:ph idx="1" type="body"/>
          </p:nvPr>
        </p:nvSpPr>
        <p:spPr>
          <a:xfrm>
            <a:off x="3823514" y="3930949"/>
            <a:ext cx="1545300" cy="407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8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Image:</a:t>
            </a:r>
            <a:r>
              <a:rPr lang="en" sz="8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HOT User/Apapadop</a:t>
            </a:r>
          </a:p>
        </p:txBody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488360" y="3857622"/>
            <a:ext cx="1545300" cy="407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8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Image:</a:t>
            </a:r>
            <a:r>
              <a:rPr lang="en" sz="8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HOT User/Tall Guy</a:t>
            </a:r>
          </a:p>
        </p:txBody>
      </p:sp>
      <p:pic>
        <p:nvPicPr>
          <p:cNvPr id="660" name="Shape 6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900" y="2151323"/>
            <a:ext cx="1694224" cy="17212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61" name="Shape 661"/>
          <p:cNvSpPr txBox="1"/>
          <p:nvPr/>
        </p:nvSpPr>
        <p:spPr>
          <a:xfrm>
            <a:off x="3492986" y="5476450"/>
            <a:ext cx="1974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2. By adding GPS/GPX tracks to OSM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6236186" y="5476450"/>
            <a:ext cx="1974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3. By digitising satellite imagery</a:t>
            </a:r>
          </a:p>
        </p:txBody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x="937251" y="3882232"/>
            <a:ext cx="1733100" cy="407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8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Image:</a:t>
            </a:r>
            <a:r>
              <a:rPr lang="en" sz="8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Snapshot of Ordnance Survey Open Data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80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© Crown Coyrght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/>
        </p:nvSpPr>
        <p:spPr>
          <a:xfrm>
            <a:off x="6828250" y="0"/>
            <a:ext cx="23157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OSM now has over 2 million registered users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669" name="Shape 669"/>
          <p:cNvPicPr preferRelativeResize="0"/>
          <p:nvPr/>
        </p:nvPicPr>
        <p:blipFill rotWithShape="1">
          <a:blip r:embed="rId3">
            <a:alphaModFix/>
          </a:blip>
          <a:srcRect b="0" l="2836" r="2618" t="8391"/>
          <a:stretch/>
        </p:blipFill>
        <p:spPr>
          <a:xfrm>
            <a:off x="125050" y="1090700"/>
            <a:ext cx="6703200" cy="47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/>
        </p:nvSpPr>
        <p:spPr>
          <a:xfrm>
            <a:off x="0" y="1693425"/>
            <a:ext cx="9144000" cy="3892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75" name="Shape 675"/>
          <p:cNvSpPr txBox="1"/>
          <p:nvPr>
            <p:ph type="title"/>
          </p:nvPr>
        </p:nvSpPr>
        <p:spPr>
          <a:xfrm>
            <a:off x="527400" y="5739533"/>
            <a:ext cx="8464200" cy="125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24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Often affected areas do not have adequate, up-to-date, or accessible data or maps</a:t>
            </a:r>
          </a:p>
        </p:txBody>
      </p:sp>
      <p:sp>
        <p:nvSpPr>
          <p:cNvPr id="676" name="Shape 676"/>
          <p:cNvSpPr txBox="1"/>
          <p:nvPr>
            <p:ph type="title"/>
          </p:nvPr>
        </p:nvSpPr>
        <p:spPr>
          <a:xfrm>
            <a:off x="381000" y="173033"/>
            <a:ext cx="8464200" cy="119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4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Adding to the Map is Crucial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 sz="4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for HOT</a:t>
            </a:r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16" y="2103425"/>
            <a:ext cx="4166558" cy="28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150" y="2103425"/>
            <a:ext cx="4084031" cy="2839149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Shape 679"/>
          <p:cNvSpPr txBox="1"/>
          <p:nvPr>
            <p:ph type="title"/>
          </p:nvPr>
        </p:nvSpPr>
        <p:spPr>
          <a:xfrm>
            <a:off x="908650" y="5124233"/>
            <a:ext cx="3458400" cy="70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1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Gulu, Uganda before the Ebola crisis.</a:t>
            </a:r>
          </a:p>
        </p:txBody>
      </p:sp>
      <p:sp>
        <p:nvSpPr>
          <p:cNvPr id="680" name="Shape 680"/>
          <p:cNvSpPr txBox="1"/>
          <p:nvPr>
            <p:ph type="title"/>
          </p:nvPr>
        </p:nvSpPr>
        <p:spPr>
          <a:xfrm>
            <a:off x="5075775" y="4895625"/>
            <a:ext cx="3458400" cy="70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1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Haiti’s national mapping agency office and many maps were destroyed in the earthquake, which also killed 6 workers who were prominent Haitian geographers.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/>
        </p:nvSpPr>
        <p:spPr>
          <a:xfrm>
            <a:off x="0" y="1617225"/>
            <a:ext cx="9144000" cy="36321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686" name="Shape 686"/>
          <p:cNvSpPr txBox="1"/>
          <p:nvPr>
            <p:ph type="title"/>
          </p:nvPr>
        </p:nvSpPr>
        <p:spPr>
          <a:xfrm>
            <a:off x="339900" y="158425"/>
            <a:ext cx="8464200" cy="24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34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HOT responses predominantly require mappers to digitise satellite imagery</a:t>
            </a:r>
          </a:p>
        </p:txBody>
      </p:sp>
      <p:sp>
        <p:nvSpPr>
          <p:cNvPr id="687" name="Shape 687"/>
          <p:cNvSpPr/>
          <p:nvPr/>
        </p:nvSpPr>
        <p:spPr>
          <a:xfrm>
            <a:off x="762725" y="2006325"/>
            <a:ext cx="2022900" cy="296549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2911150" y="3244333"/>
            <a:ext cx="415200" cy="67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5625487" y="3244333"/>
            <a:ext cx="415200" cy="67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 txBox="1"/>
          <p:nvPr/>
        </p:nvSpPr>
        <p:spPr>
          <a:xfrm>
            <a:off x="3115150" y="5508775"/>
            <a:ext cx="26208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D</a:t>
            </a: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igitise roads, tracks, paths, building, open areas, waterways, etc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569775" y="5356375"/>
            <a:ext cx="22050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Obtain up-to-date satellite imagery for the area</a:t>
            </a:r>
          </a:p>
        </p:txBody>
      </p:sp>
      <p:pic>
        <p:nvPicPr>
          <p:cNvPr id="692" name="Shape 692"/>
          <p:cNvPicPr preferRelativeResize="0"/>
          <p:nvPr/>
        </p:nvPicPr>
        <p:blipFill rotWithShape="1">
          <a:blip r:embed="rId3">
            <a:alphaModFix/>
          </a:blip>
          <a:srcRect b="12479" l="34060" r="24698" t="18345"/>
          <a:stretch/>
        </p:blipFill>
        <p:spPr>
          <a:xfrm>
            <a:off x="6571100" y="2408050"/>
            <a:ext cx="1360124" cy="211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Shape 693"/>
          <p:cNvPicPr preferRelativeResize="0"/>
          <p:nvPr/>
        </p:nvPicPr>
        <p:blipFill rotWithShape="1">
          <a:blip r:embed="rId4">
            <a:alphaModFix/>
          </a:blip>
          <a:srcRect b="5194" l="17215" r="28937" t="8806"/>
          <a:stretch/>
        </p:blipFill>
        <p:spPr>
          <a:xfrm>
            <a:off x="3783300" y="2492400"/>
            <a:ext cx="1360112" cy="203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Shape 694"/>
          <p:cNvPicPr preferRelativeResize="0"/>
          <p:nvPr/>
        </p:nvPicPr>
        <p:blipFill rotWithShape="1">
          <a:blip r:embed="rId5">
            <a:alphaModFix/>
          </a:blip>
          <a:srcRect b="13725" l="13192" r="7574" t="6383"/>
          <a:stretch/>
        </p:blipFill>
        <p:spPr>
          <a:xfrm>
            <a:off x="1047962" y="2416200"/>
            <a:ext cx="1439724" cy="203064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 txBox="1"/>
          <p:nvPr/>
        </p:nvSpPr>
        <p:spPr>
          <a:xfrm>
            <a:off x="6288900" y="5516341"/>
            <a:ext cx="19389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Upload the data and see the changes</a:t>
            </a:r>
          </a:p>
        </p:txBody>
      </p:sp>
      <p:sp>
        <p:nvSpPr>
          <p:cNvPr id="696" name="Shape 696"/>
          <p:cNvSpPr/>
          <p:nvPr/>
        </p:nvSpPr>
        <p:spPr>
          <a:xfrm>
            <a:off x="3464475" y="2010312"/>
            <a:ext cx="2022900" cy="29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6269287" y="2024975"/>
            <a:ext cx="2022900" cy="296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0" y="2106600"/>
            <a:ext cx="9144000" cy="2758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1118429" y="3076563"/>
            <a:ext cx="887099" cy="835200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/>
          <p:nvPr/>
        </p:nvSpPr>
        <p:spPr>
          <a:xfrm>
            <a:off x="810100" y="2750725"/>
            <a:ext cx="1517400" cy="1557000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 txBox="1"/>
          <p:nvPr>
            <p:ph type="title"/>
          </p:nvPr>
        </p:nvSpPr>
        <p:spPr>
          <a:xfrm>
            <a:off x="76200" y="173025"/>
            <a:ext cx="8947800" cy="134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34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HOT harnesses the OSM volunteer community and coordinates the mapping of affected areas</a:t>
            </a:r>
          </a:p>
        </p:txBody>
      </p:sp>
      <p:grpSp>
        <p:nvGrpSpPr>
          <p:cNvPr id="706" name="Shape 706"/>
          <p:cNvGrpSpPr/>
          <p:nvPr/>
        </p:nvGrpSpPr>
        <p:grpSpPr>
          <a:xfrm>
            <a:off x="6235463" y="3209229"/>
            <a:ext cx="648052" cy="469756"/>
            <a:chOff x="5634179" y="12385376"/>
            <a:chExt cx="1240528" cy="743873"/>
          </a:xfrm>
        </p:grpSpPr>
        <p:sp>
          <p:nvSpPr>
            <p:cNvPr id="707" name="Shape 707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>
            <a:off x="6415310" y="3564079"/>
            <a:ext cx="648052" cy="469756"/>
            <a:chOff x="5634179" y="12385376"/>
            <a:chExt cx="1240528" cy="743873"/>
          </a:xfrm>
        </p:grpSpPr>
        <p:sp>
          <p:nvSpPr>
            <p:cNvPr id="731" name="Shape 731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Shape 754"/>
          <p:cNvGrpSpPr/>
          <p:nvPr/>
        </p:nvGrpSpPr>
        <p:grpSpPr>
          <a:xfrm>
            <a:off x="7277252" y="3209229"/>
            <a:ext cx="648052" cy="469756"/>
            <a:chOff x="5634179" y="12385376"/>
            <a:chExt cx="1240528" cy="743873"/>
          </a:xfrm>
        </p:grpSpPr>
        <p:sp>
          <p:nvSpPr>
            <p:cNvPr id="755" name="Shape 755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Shape 778"/>
          <p:cNvGrpSpPr/>
          <p:nvPr/>
        </p:nvGrpSpPr>
        <p:grpSpPr>
          <a:xfrm>
            <a:off x="7091715" y="3560611"/>
            <a:ext cx="648052" cy="469756"/>
            <a:chOff x="5634179" y="12385376"/>
            <a:chExt cx="1240528" cy="743873"/>
          </a:xfrm>
        </p:grpSpPr>
        <p:sp>
          <p:nvSpPr>
            <p:cNvPr id="779" name="Shape 779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Shape 802"/>
          <p:cNvGrpSpPr/>
          <p:nvPr/>
        </p:nvGrpSpPr>
        <p:grpSpPr>
          <a:xfrm>
            <a:off x="6755090" y="3918929"/>
            <a:ext cx="648052" cy="469756"/>
            <a:chOff x="5634179" y="12385376"/>
            <a:chExt cx="1240528" cy="743873"/>
          </a:xfrm>
        </p:grpSpPr>
        <p:sp>
          <p:nvSpPr>
            <p:cNvPr id="803" name="Shape 803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Shape 826"/>
          <p:cNvSpPr/>
          <p:nvPr/>
        </p:nvSpPr>
        <p:spPr>
          <a:xfrm>
            <a:off x="6352250" y="2473938"/>
            <a:ext cx="1387275" cy="598162"/>
          </a:xfrm>
          <a:prstGeom prst="flowChartPunchedTap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00">
                <a:latin typeface="Merriweather Sans"/>
                <a:ea typeface="Merriweather Sans"/>
                <a:cs typeface="Merriweather Sans"/>
                <a:sym typeface="Merriweather Sans"/>
              </a:rPr>
              <a:t>HOT Mapathon!</a:t>
            </a:r>
          </a:p>
        </p:txBody>
      </p:sp>
      <p:sp>
        <p:nvSpPr>
          <p:cNvPr id="827" name="Shape 827"/>
          <p:cNvSpPr/>
          <p:nvPr/>
        </p:nvSpPr>
        <p:spPr>
          <a:xfrm>
            <a:off x="1451462" y="3364299"/>
            <a:ext cx="234299" cy="2520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8" name="Shape 828"/>
          <p:cNvSpPr txBox="1"/>
          <p:nvPr/>
        </p:nvSpPr>
        <p:spPr>
          <a:xfrm>
            <a:off x="617825" y="5361375"/>
            <a:ext cx="2110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Disaster occurs!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3247900" y="5175525"/>
            <a:ext cx="21105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HOT asks OSM community to help map affected area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5954875" y="5235500"/>
            <a:ext cx="23763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Across the globe the </a:t>
            </a: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HOT-OSM community map </a:t>
            </a:r>
          </a:p>
        </p:txBody>
      </p:sp>
      <p:sp>
        <p:nvSpPr>
          <p:cNvPr id="831" name="Shape 831"/>
          <p:cNvSpPr/>
          <p:nvPr/>
        </p:nvSpPr>
        <p:spPr>
          <a:xfrm>
            <a:off x="2715075" y="3275700"/>
            <a:ext cx="388800" cy="4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/>
        </p:nvSpPr>
        <p:spPr>
          <a:xfrm>
            <a:off x="5458275" y="3275700"/>
            <a:ext cx="388800" cy="4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3" name="Shape 833"/>
          <p:cNvSpPr/>
          <p:nvPr/>
        </p:nvSpPr>
        <p:spPr>
          <a:xfrm>
            <a:off x="3609962" y="2993310"/>
            <a:ext cx="1556100" cy="1396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3572497" y="2923150"/>
            <a:ext cx="1308900" cy="324600"/>
          </a:xfrm>
          <a:prstGeom prst="rect">
            <a:avLst/>
          </a:prstGeom>
          <a:solidFill>
            <a:srgbClr val="99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5" name="Shape 835"/>
          <p:cNvSpPr txBox="1"/>
          <p:nvPr>
            <p:ph type="title"/>
          </p:nvPr>
        </p:nvSpPr>
        <p:spPr>
          <a:xfrm>
            <a:off x="3541538" y="2826924"/>
            <a:ext cx="1556100" cy="498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Tasking Manager</a:t>
            </a:r>
          </a:p>
        </p:txBody>
      </p:sp>
      <p:sp>
        <p:nvSpPr>
          <p:cNvPr id="836" name="Shape 836"/>
          <p:cNvSpPr/>
          <p:nvPr/>
        </p:nvSpPr>
        <p:spPr>
          <a:xfrm>
            <a:off x="3717843" y="3378639"/>
            <a:ext cx="436200" cy="32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37" name="Shape 837"/>
          <p:cNvCxnSpPr/>
          <p:nvPr/>
        </p:nvCxnSpPr>
        <p:spPr>
          <a:xfrm>
            <a:off x="3717843" y="3756506"/>
            <a:ext cx="43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38" name="Shape 838"/>
          <p:cNvCxnSpPr/>
          <p:nvPr/>
        </p:nvCxnSpPr>
        <p:spPr>
          <a:xfrm>
            <a:off x="3717843" y="3822026"/>
            <a:ext cx="43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39" name="Shape 839"/>
          <p:cNvCxnSpPr/>
          <p:nvPr/>
        </p:nvCxnSpPr>
        <p:spPr>
          <a:xfrm>
            <a:off x="3717843" y="3901653"/>
            <a:ext cx="43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40" name="Shape 840"/>
          <p:cNvCxnSpPr/>
          <p:nvPr/>
        </p:nvCxnSpPr>
        <p:spPr>
          <a:xfrm>
            <a:off x="3717843" y="3901653"/>
            <a:ext cx="43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/>
        </p:nvSpPr>
        <p:spPr>
          <a:xfrm>
            <a:off x="0" y="3903725"/>
            <a:ext cx="9144000" cy="1856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847" name="Shape 847"/>
          <p:cNvPicPr preferRelativeResize="0"/>
          <p:nvPr/>
        </p:nvPicPr>
        <p:blipFill rotWithShape="1">
          <a:blip r:embed="rId3">
            <a:alphaModFix/>
          </a:blip>
          <a:srcRect b="6928" l="39" r="0" t="14787"/>
          <a:stretch/>
        </p:blipFill>
        <p:spPr>
          <a:xfrm>
            <a:off x="0" y="909925"/>
            <a:ext cx="9140051" cy="4473948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Shape 848"/>
          <p:cNvSpPr txBox="1"/>
          <p:nvPr/>
        </p:nvSpPr>
        <p:spPr>
          <a:xfrm>
            <a:off x="1037225" y="125050"/>
            <a:ext cx="70593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latin typeface="Merriweather Sans"/>
                <a:ea typeface="Merriweather Sans"/>
                <a:cs typeface="Merriweather Sans"/>
                <a:sym typeface="Merriweather Sans"/>
              </a:rPr>
              <a:t>Tasking Manager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201250" y="5793425"/>
            <a:ext cx="8777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latin typeface="Merriweather Sans"/>
                <a:ea typeface="Merriweather Sans"/>
                <a:cs typeface="Merriweather Sans"/>
                <a:sym typeface="Merriweather Sans"/>
              </a:rPr>
              <a:t>Coordinate the mapping of key features in 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latin typeface="Merriweather Sans"/>
                <a:ea typeface="Merriweather Sans"/>
                <a:cs typeface="Merriweather Sans"/>
                <a:sym typeface="Merriweather Sans"/>
              </a:rPr>
              <a:t>areas of interest in OSM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Shape 8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75" y="600300"/>
            <a:ext cx="2754725" cy="16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Shape 8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62" y="1337875"/>
            <a:ext cx="3688475" cy="36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 txBox="1"/>
          <p:nvPr/>
        </p:nvSpPr>
        <p:spPr>
          <a:xfrm>
            <a:off x="4535875" y="0"/>
            <a:ext cx="46083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2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Humanitarian arm (or branch) of OpenStreetMap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857" name="Shape 8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722" y="4415979"/>
            <a:ext cx="1964075" cy="196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/>
        </p:nvSpPr>
        <p:spPr>
          <a:xfrm>
            <a:off x="0" y="4982775"/>
            <a:ext cx="9144000" cy="1876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Activation OSM Wiki Page</a:t>
            </a:r>
          </a:p>
        </p:txBody>
      </p:sp>
      <p:pic>
        <p:nvPicPr>
          <p:cNvPr id="864" name="Shape 864"/>
          <p:cNvPicPr preferRelativeResize="0"/>
          <p:nvPr/>
        </p:nvPicPr>
        <p:blipFill rotWithShape="1">
          <a:blip r:embed="rId3">
            <a:alphaModFix/>
          </a:blip>
          <a:srcRect b="8202" l="1502" r="946" t="15711"/>
          <a:stretch/>
        </p:blipFill>
        <p:spPr>
          <a:xfrm>
            <a:off x="42974" y="567175"/>
            <a:ext cx="9058047" cy="4415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Shape 8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5"/>
            <a:ext cx="8762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Shape 871"/>
          <p:cNvSpPr/>
          <p:nvPr/>
        </p:nvSpPr>
        <p:spPr>
          <a:xfrm>
            <a:off x="5944625" y="0"/>
            <a:ext cx="3199799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Mapathon 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OpenStreetMap Togo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28650" y="1825625"/>
            <a:ext cx="7886700" cy="4351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9" name="Shape 8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30000" cy="59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Shape 8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1675" y="0"/>
            <a:ext cx="4684799" cy="59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/>
          <p:nvPr/>
        </p:nvSpPr>
        <p:spPr>
          <a:xfrm>
            <a:off x="0" y="4953850"/>
            <a:ext cx="9144000" cy="1904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Gueckedou, Guinea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(W</a:t>
            </a:r>
            <a:r>
              <a:rPr b="0" i="0" lang="en" sz="3000" u="none" cap="none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ithin 5 days, 244 volunteers mapped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90,000+ buildings)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250698" y="148925"/>
            <a:ext cx="141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rgbClr val="CC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Before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7731970" y="143500"/>
            <a:ext cx="141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0" lang="en" sz="3000" u="none" cap="none" strike="noStrike">
                <a:solidFill>
                  <a:srgbClr val="CC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After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25" y="1511625"/>
            <a:ext cx="9144000" cy="3421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74" name="Shape 374"/>
          <p:cNvSpPr txBox="1"/>
          <p:nvPr>
            <p:ph type="title"/>
          </p:nvPr>
        </p:nvSpPr>
        <p:spPr>
          <a:xfrm>
            <a:off x="55025" y="274633"/>
            <a:ext cx="91440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What is the Humanitarian OpenStreetMap Team?</a:t>
            </a: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457200" y="5248933"/>
            <a:ext cx="8229600" cy="162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During a crisis, disaster or epidemic, maps are crucial to help responders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00" y="2135516"/>
            <a:ext cx="3141000" cy="21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375" y="2135516"/>
            <a:ext cx="1449328" cy="217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9318" y="2135516"/>
            <a:ext cx="3263633" cy="21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Shape 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4690500" cy="35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Shape 8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7460"/>
            <a:ext cx="4690500" cy="3780537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 txBox="1"/>
          <p:nvPr/>
        </p:nvSpPr>
        <p:spPr>
          <a:xfrm>
            <a:off x="4690500" y="0"/>
            <a:ext cx="4447800" cy="68580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891" name="Shape 891"/>
          <p:cNvSpPr txBox="1"/>
          <p:nvPr/>
        </p:nvSpPr>
        <p:spPr>
          <a:xfrm>
            <a:off x="4813475" y="0"/>
            <a:ext cx="4164300" cy="6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Port-au-Prince, Haiti 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(2 days after the earthquake)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174498" y="148925"/>
            <a:ext cx="141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rgbClr val="CC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Before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250695" y="3423050"/>
            <a:ext cx="141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0" lang="en" sz="3000" u="none" cap="none" strike="noStrike">
                <a:solidFill>
                  <a:srgbClr val="CC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After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4690500" y="0"/>
            <a:ext cx="4447800" cy="68580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899" name="Shape 899"/>
          <p:cNvSpPr txBox="1"/>
          <p:nvPr/>
        </p:nvSpPr>
        <p:spPr>
          <a:xfrm>
            <a:off x="4813475" y="0"/>
            <a:ext cx="4164300" cy="6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Gulu, Uganda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(HOT/American Red Cross Mapathon)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 b="1302" l="0" r="0" t="0"/>
          <a:stretch/>
        </p:blipFill>
        <p:spPr>
          <a:xfrm>
            <a:off x="0" y="-61924"/>
            <a:ext cx="4690501" cy="356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52440"/>
            <a:ext cx="4690501" cy="3608234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/>
        </p:nvSpPr>
        <p:spPr>
          <a:xfrm>
            <a:off x="250698" y="148925"/>
            <a:ext cx="141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rgbClr val="CC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Before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250695" y="3499250"/>
            <a:ext cx="141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0" lang="en" sz="3000" u="none" cap="none" strike="noStrike">
                <a:solidFill>
                  <a:srgbClr val="CC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After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/>
        </p:nvSpPr>
        <p:spPr>
          <a:xfrm>
            <a:off x="0" y="4240200"/>
            <a:ext cx="9144000" cy="2758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09" name="Shape 909"/>
          <p:cNvSpPr txBox="1"/>
          <p:nvPr>
            <p:ph type="title"/>
          </p:nvPr>
        </p:nvSpPr>
        <p:spPr>
          <a:xfrm>
            <a:off x="5991250" y="4761675"/>
            <a:ext cx="2725800" cy="244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16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Humanitarian organisations who are ‘in the field’ during the response use OSM data on ground to support their other activities</a:t>
            </a:r>
          </a:p>
        </p:txBody>
      </p:sp>
      <p:sp>
        <p:nvSpPr>
          <p:cNvPr id="910" name="Shape 910"/>
          <p:cNvSpPr txBox="1"/>
          <p:nvPr>
            <p:ph type="title"/>
          </p:nvPr>
        </p:nvSpPr>
        <p:spPr>
          <a:xfrm>
            <a:off x="431525" y="0"/>
            <a:ext cx="85140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42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So who is involved?</a:t>
            </a:r>
          </a:p>
        </p:txBody>
      </p:sp>
      <p:pic>
        <p:nvPicPr>
          <p:cNvPr id="911" name="Shape 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000" y="1772524"/>
            <a:ext cx="1397900" cy="1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Shape 9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24" y="1295251"/>
            <a:ext cx="996800" cy="9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Shape 913"/>
          <p:cNvPicPr preferRelativeResize="0"/>
          <p:nvPr/>
        </p:nvPicPr>
        <p:blipFill rotWithShape="1">
          <a:blip r:embed="rId5">
            <a:alphaModFix/>
          </a:blip>
          <a:srcRect b="0" l="17076" r="16990" t="0"/>
          <a:stretch/>
        </p:blipFill>
        <p:spPr>
          <a:xfrm>
            <a:off x="6703199" y="2122375"/>
            <a:ext cx="759300" cy="110864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 txBox="1"/>
          <p:nvPr>
            <p:ph type="title"/>
          </p:nvPr>
        </p:nvSpPr>
        <p:spPr>
          <a:xfrm>
            <a:off x="523325" y="3277466"/>
            <a:ext cx="2171700" cy="99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Create the data</a:t>
            </a:r>
          </a:p>
        </p:txBody>
      </p:sp>
      <p:sp>
        <p:nvSpPr>
          <p:cNvPr id="915" name="Shape 915"/>
          <p:cNvSpPr txBox="1"/>
          <p:nvPr>
            <p:ph type="title"/>
          </p:nvPr>
        </p:nvSpPr>
        <p:spPr>
          <a:xfrm>
            <a:off x="3224988" y="3272427"/>
            <a:ext cx="2487299" cy="99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Coordinate the data</a:t>
            </a:r>
          </a:p>
        </p:txBody>
      </p:sp>
      <p:sp>
        <p:nvSpPr>
          <p:cNvPr id="916" name="Shape 916"/>
          <p:cNvSpPr txBox="1"/>
          <p:nvPr>
            <p:ph type="title"/>
          </p:nvPr>
        </p:nvSpPr>
        <p:spPr>
          <a:xfrm>
            <a:off x="6067450" y="3271567"/>
            <a:ext cx="2487300" cy="99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Use the data</a:t>
            </a:r>
          </a:p>
        </p:txBody>
      </p:sp>
      <p:sp>
        <p:nvSpPr>
          <p:cNvPr id="917" name="Shape 917"/>
          <p:cNvSpPr txBox="1"/>
          <p:nvPr>
            <p:ph type="title"/>
          </p:nvPr>
        </p:nvSpPr>
        <p:spPr>
          <a:xfrm>
            <a:off x="523325" y="4837875"/>
            <a:ext cx="2263200" cy="244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16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Community of enthusiast mappers, GIS professionals, engineers running the OSM servers</a:t>
            </a:r>
          </a:p>
        </p:txBody>
      </p:sp>
      <p:sp>
        <p:nvSpPr>
          <p:cNvPr id="918" name="Shape 918"/>
          <p:cNvSpPr txBox="1"/>
          <p:nvPr>
            <p:ph type="title"/>
          </p:nvPr>
        </p:nvSpPr>
        <p:spPr>
          <a:xfrm>
            <a:off x="3154775" y="4761725"/>
            <a:ext cx="2582700" cy="18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16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HOT is the bridge between the OSM community and the humanitarian organisations who use the data</a:t>
            </a:r>
          </a:p>
        </p:txBody>
      </p:sp>
      <p:pic>
        <p:nvPicPr>
          <p:cNvPr id="919" name="Shape 919"/>
          <p:cNvPicPr preferRelativeResize="0"/>
          <p:nvPr/>
        </p:nvPicPr>
        <p:blipFill rotWithShape="1">
          <a:blip r:embed="rId6">
            <a:alphaModFix/>
          </a:blip>
          <a:srcRect b="10049" l="21269" r="21922" t="12527"/>
          <a:stretch/>
        </p:blipFill>
        <p:spPr>
          <a:xfrm>
            <a:off x="7503800" y="1545425"/>
            <a:ext cx="1203350" cy="9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Shape 9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8274" y="1881525"/>
            <a:ext cx="1905403" cy="11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/>
        </p:nvSpPr>
        <p:spPr>
          <a:xfrm>
            <a:off x="0" y="1886725"/>
            <a:ext cx="9144000" cy="2758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490400" y="2829460"/>
            <a:ext cx="834000" cy="787800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200500" y="2522125"/>
            <a:ext cx="1426800" cy="1468500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 txBox="1"/>
          <p:nvPr>
            <p:ph type="title"/>
          </p:nvPr>
        </p:nvSpPr>
        <p:spPr>
          <a:xfrm>
            <a:off x="76200" y="249225"/>
            <a:ext cx="8996400" cy="134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4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Humanitarian organisations request priority areas to be mapped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grpSp>
        <p:nvGrpSpPr>
          <p:cNvPr id="929" name="Shape 929"/>
          <p:cNvGrpSpPr/>
          <p:nvPr/>
        </p:nvGrpSpPr>
        <p:grpSpPr>
          <a:xfrm>
            <a:off x="7376588" y="3157686"/>
            <a:ext cx="561091" cy="436653"/>
            <a:chOff x="5634179" y="12385376"/>
            <a:chExt cx="1240528" cy="743873"/>
          </a:xfrm>
        </p:grpSpPr>
        <p:sp>
          <p:nvSpPr>
            <p:cNvPr id="930" name="Shape 930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Shape 953"/>
          <p:cNvGrpSpPr/>
          <p:nvPr/>
        </p:nvGrpSpPr>
        <p:grpSpPr>
          <a:xfrm>
            <a:off x="7532303" y="3487518"/>
            <a:ext cx="561091" cy="436653"/>
            <a:chOff x="5634179" y="12385376"/>
            <a:chExt cx="1240528" cy="743873"/>
          </a:xfrm>
        </p:grpSpPr>
        <p:sp>
          <p:nvSpPr>
            <p:cNvPr id="954" name="Shape 954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Shape 977"/>
          <p:cNvGrpSpPr/>
          <p:nvPr/>
        </p:nvGrpSpPr>
        <p:grpSpPr>
          <a:xfrm>
            <a:off x="8278588" y="3157686"/>
            <a:ext cx="561091" cy="436653"/>
            <a:chOff x="5634179" y="12385376"/>
            <a:chExt cx="1240528" cy="743873"/>
          </a:xfrm>
        </p:grpSpPr>
        <p:sp>
          <p:nvSpPr>
            <p:cNvPr id="978" name="Shape 978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Shape 1001"/>
          <p:cNvGrpSpPr/>
          <p:nvPr/>
        </p:nvGrpSpPr>
        <p:grpSpPr>
          <a:xfrm>
            <a:off x="8117947" y="3484294"/>
            <a:ext cx="561091" cy="436653"/>
            <a:chOff x="5634179" y="12385376"/>
            <a:chExt cx="1240528" cy="743873"/>
          </a:xfrm>
        </p:grpSpPr>
        <p:sp>
          <p:nvSpPr>
            <p:cNvPr id="1002" name="Shape 1002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Shape 1025"/>
          <p:cNvGrpSpPr/>
          <p:nvPr/>
        </p:nvGrpSpPr>
        <p:grpSpPr>
          <a:xfrm>
            <a:off x="7826490" y="3817350"/>
            <a:ext cx="561091" cy="436653"/>
            <a:chOff x="5634179" y="12385376"/>
            <a:chExt cx="1240528" cy="743873"/>
          </a:xfrm>
        </p:grpSpPr>
        <p:sp>
          <p:nvSpPr>
            <p:cNvPr id="1026" name="Shape 1026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4" name="Shape 1044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49" name="Shape 1049"/>
          <p:cNvSpPr/>
          <p:nvPr/>
        </p:nvSpPr>
        <p:spPr>
          <a:xfrm>
            <a:off x="7477725" y="2473949"/>
            <a:ext cx="1201129" cy="555989"/>
          </a:xfrm>
          <a:prstGeom prst="flowChartPunchedTap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00">
                <a:latin typeface="Merriweather Sans"/>
                <a:ea typeface="Merriweather Sans"/>
                <a:cs typeface="Merriweather Sans"/>
                <a:sym typeface="Merriweather Sans"/>
              </a:rPr>
              <a:t>HOT Mapathon!</a:t>
            </a:r>
          </a:p>
        </p:txBody>
      </p:sp>
      <p:sp>
        <p:nvSpPr>
          <p:cNvPr id="1050" name="Shape 1050"/>
          <p:cNvSpPr/>
          <p:nvPr/>
        </p:nvSpPr>
        <p:spPr>
          <a:xfrm>
            <a:off x="803528" y="3100856"/>
            <a:ext cx="220200" cy="2376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1" name="Shape 1051"/>
          <p:cNvSpPr txBox="1"/>
          <p:nvPr/>
        </p:nvSpPr>
        <p:spPr>
          <a:xfrm>
            <a:off x="389225" y="5132775"/>
            <a:ext cx="16908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Disaster occurs!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2190425" y="5093975"/>
            <a:ext cx="20349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HOT asks OSM community to help map affected area</a:t>
            </a:r>
          </a:p>
        </p:txBody>
      </p:sp>
      <p:sp>
        <p:nvSpPr>
          <p:cNvPr id="1053" name="Shape 1053"/>
          <p:cNvSpPr/>
          <p:nvPr/>
        </p:nvSpPr>
        <p:spPr>
          <a:xfrm>
            <a:off x="1848323" y="2801669"/>
            <a:ext cx="365700" cy="44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4" name="Shape 1054"/>
          <p:cNvSpPr/>
          <p:nvPr/>
        </p:nvSpPr>
        <p:spPr>
          <a:xfrm>
            <a:off x="4726700" y="2818500"/>
            <a:ext cx="2034900" cy="4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5" name="Shape 1055"/>
          <p:cNvSpPr/>
          <p:nvPr/>
        </p:nvSpPr>
        <p:spPr>
          <a:xfrm>
            <a:off x="2546433" y="2522335"/>
            <a:ext cx="1463100" cy="13169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6" name="Shape 1056"/>
          <p:cNvSpPr/>
          <p:nvPr/>
        </p:nvSpPr>
        <p:spPr>
          <a:xfrm>
            <a:off x="2511207" y="2456158"/>
            <a:ext cx="1230600" cy="306300"/>
          </a:xfrm>
          <a:prstGeom prst="rect">
            <a:avLst/>
          </a:prstGeom>
          <a:solidFill>
            <a:srgbClr val="99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7" name="Shape 1057"/>
          <p:cNvSpPr txBox="1"/>
          <p:nvPr>
            <p:ph type="title"/>
          </p:nvPr>
        </p:nvSpPr>
        <p:spPr>
          <a:xfrm>
            <a:off x="2482098" y="2365397"/>
            <a:ext cx="1463100" cy="47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Tasking Manager</a:t>
            </a:r>
          </a:p>
        </p:txBody>
      </p:sp>
      <p:sp>
        <p:nvSpPr>
          <p:cNvPr id="1058" name="Shape 1058"/>
          <p:cNvSpPr/>
          <p:nvPr/>
        </p:nvSpPr>
        <p:spPr>
          <a:xfrm>
            <a:off x="2647865" y="2885782"/>
            <a:ext cx="410100" cy="306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59" name="Shape 1059"/>
          <p:cNvCxnSpPr/>
          <p:nvPr/>
        </p:nvCxnSpPr>
        <p:spPr>
          <a:xfrm>
            <a:off x="2647865" y="3242191"/>
            <a:ext cx="410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0" name="Shape 1060"/>
          <p:cNvCxnSpPr/>
          <p:nvPr/>
        </p:nvCxnSpPr>
        <p:spPr>
          <a:xfrm>
            <a:off x="2647865" y="3303990"/>
            <a:ext cx="410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1" name="Shape 1061"/>
          <p:cNvCxnSpPr/>
          <p:nvPr/>
        </p:nvCxnSpPr>
        <p:spPr>
          <a:xfrm>
            <a:off x="2647865" y="3379096"/>
            <a:ext cx="410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2" name="Shape 1062"/>
          <p:cNvCxnSpPr/>
          <p:nvPr/>
        </p:nvCxnSpPr>
        <p:spPr>
          <a:xfrm>
            <a:off x="2647865" y="3379096"/>
            <a:ext cx="410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63" name="Shape 1063"/>
          <p:cNvSpPr/>
          <p:nvPr/>
        </p:nvSpPr>
        <p:spPr>
          <a:xfrm>
            <a:off x="4645694" y="4207699"/>
            <a:ext cx="2142300" cy="2352600"/>
          </a:xfrm>
          <a:prstGeom prst="roundRect">
            <a:avLst>
              <a:gd fmla="val 8807" name="adj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4" name="Shape 1064"/>
          <p:cNvSpPr txBox="1"/>
          <p:nvPr/>
        </p:nvSpPr>
        <p:spPr>
          <a:xfrm>
            <a:off x="4644137" y="5466425"/>
            <a:ext cx="21423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erriweather Sans"/>
                <a:ea typeface="Merriweather Sans"/>
                <a:cs typeface="Merriweather Sans"/>
                <a:sym typeface="Merriweather Sans"/>
              </a:rPr>
              <a:t>Humanitarian organisations contact HOT to refine and specify areas of key concern to map</a:t>
            </a:r>
          </a:p>
        </p:txBody>
      </p:sp>
      <p:sp>
        <p:nvSpPr>
          <p:cNvPr id="1065" name="Shape 1065"/>
          <p:cNvSpPr txBox="1"/>
          <p:nvPr>
            <p:ph type="title"/>
          </p:nvPr>
        </p:nvSpPr>
        <p:spPr>
          <a:xfrm>
            <a:off x="4782141" y="4254175"/>
            <a:ext cx="1690800" cy="43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12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Additional Response</a:t>
            </a:r>
          </a:p>
        </p:txBody>
      </p:sp>
      <p:sp>
        <p:nvSpPr>
          <p:cNvPr id="1066" name="Shape 1066"/>
          <p:cNvSpPr/>
          <p:nvPr/>
        </p:nvSpPr>
        <p:spPr>
          <a:xfrm>
            <a:off x="5906875" y="4677075"/>
            <a:ext cx="566100" cy="757800"/>
          </a:xfrm>
          <a:prstGeom prst="plus">
            <a:avLst>
              <a:gd fmla="val 33506" name="adj"/>
            </a:avLst>
          </a:prstGeom>
          <a:solidFill>
            <a:srgbClr val="CC0000"/>
          </a:solidFill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7" name="Shape 1067"/>
          <p:cNvPicPr preferRelativeResize="0"/>
          <p:nvPr/>
        </p:nvPicPr>
        <p:blipFill rotWithShape="1">
          <a:blip r:embed="rId3">
            <a:alphaModFix/>
          </a:blip>
          <a:srcRect b="10049" l="21269" r="21922" t="12527"/>
          <a:stretch/>
        </p:blipFill>
        <p:spPr>
          <a:xfrm>
            <a:off x="4860974" y="4645525"/>
            <a:ext cx="935774" cy="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Shape 1068"/>
          <p:cNvSpPr/>
          <p:nvPr/>
        </p:nvSpPr>
        <p:spPr>
          <a:xfrm rot="2710359">
            <a:off x="3519261" y="3577136"/>
            <a:ext cx="1126426" cy="4702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9" name="Shape 1069"/>
          <p:cNvSpPr/>
          <p:nvPr/>
        </p:nvSpPr>
        <p:spPr>
          <a:xfrm rot="-2387612">
            <a:off x="6486259" y="3862671"/>
            <a:ext cx="914029" cy="4701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0" name="Shape 1070"/>
          <p:cNvSpPr txBox="1"/>
          <p:nvPr/>
        </p:nvSpPr>
        <p:spPr>
          <a:xfrm>
            <a:off x="6793075" y="5159300"/>
            <a:ext cx="23763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HOT-OSM community focus their mapping 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Shape 10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7" y="-7848"/>
            <a:ext cx="6436800" cy="686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Shape 1077"/>
          <p:cNvSpPr/>
          <p:nvPr/>
        </p:nvSpPr>
        <p:spPr>
          <a:xfrm>
            <a:off x="6316175" y="0"/>
            <a:ext cx="28278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Mamou, Guinea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29 hours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68 contributors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20,105 buildings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/>
        </p:nvSpPr>
        <p:spPr>
          <a:xfrm>
            <a:off x="0" y="2030400"/>
            <a:ext cx="9144000" cy="2758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83" name="Shape 1083"/>
          <p:cNvSpPr txBox="1"/>
          <p:nvPr>
            <p:ph type="title"/>
          </p:nvPr>
        </p:nvSpPr>
        <p:spPr>
          <a:xfrm>
            <a:off x="108375" y="173025"/>
            <a:ext cx="8963400" cy="134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4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Once areas are mapped, data is used by organisations to respond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grpSp>
        <p:nvGrpSpPr>
          <p:cNvPr id="1084" name="Shape 1084"/>
          <p:cNvGrpSpPr/>
          <p:nvPr/>
        </p:nvGrpSpPr>
        <p:grpSpPr>
          <a:xfrm>
            <a:off x="442388" y="3157686"/>
            <a:ext cx="561091" cy="436653"/>
            <a:chOff x="5634179" y="12385376"/>
            <a:chExt cx="1240528" cy="743873"/>
          </a:xfrm>
        </p:grpSpPr>
        <p:sp>
          <p:nvSpPr>
            <p:cNvPr id="1085" name="Shape 1085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Shape 1108"/>
          <p:cNvGrpSpPr/>
          <p:nvPr/>
        </p:nvGrpSpPr>
        <p:grpSpPr>
          <a:xfrm>
            <a:off x="598103" y="3487518"/>
            <a:ext cx="561091" cy="436653"/>
            <a:chOff x="5634179" y="12385376"/>
            <a:chExt cx="1240528" cy="743873"/>
          </a:xfrm>
        </p:grpSpPr>
        <p:sp>
          <p:nvSpPr>
            <p:cNvPr id="1109" name="Shape 1109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8" name="Shape 1128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Shape 1132"/>
          <p:cNvGrpSpPr/>
          <p:nvPr/>
        </p:nvGrpSpPr>
        <p:grpSpPr>
          <a:xfrm>
            <a:off x="1344388" y="3157686"/>
            <a:ext cx="561091" cy="436653"/>
            <a:chOff x="5634179" y="12385376"/>
            <a:chExt cx="1240528" cy="743873"/>
          </a:xfrm>
        </p:grpSpPr>
        <p:sp>
          <p:nvSpPr>
            <p:cNvPr id="1133" name="Shape 1133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Shape 1156"/>
          <p:cNvGrpSpPr/>
          <p:nvPr/>
        </p:nvGrpSpPr>
        <p:grpSpPr>
          <a:xfrm>
            <a:off x="1183747" y="3484294"/>
            <a:ext cx="561091" cy="436653"/>
            <a:chOff x="5634179" y="12385376"/>
            <a:chExt cx="1240528" cy="743873"/>
          </a:xfrm>
        </p:grpSpPr>
        <p:sp>
          <p:nvSpPr>
            <p:cNvPr id="1157" name="Shape 1157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Shape 1180"/>
          <p:cNvGrpSpPr/>
          <p:nvPr/>
        </p:nvGrpSpPr>
        <p:grpSpPr>
          <a:xfrm>
            <a:off x="892290" y="3817350"/>
            <a:ext cx="561091" cy="436653"/>
            <a:chOff x="5634179" y="12385376"/>
            <a:chExt cx="1240528" cy="743873"/>
          </a:xfrm>
        </p:grpSpPr>
        <p:sp>
          <p:nvSpPr>
            <p:cNvPr id="1181" name="Shape 1181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04" name="Shape 1204"/>
          <p:cNvSpPr/>
          <p:nvPr/>
        </p:nvSpPr>
        <p:spPr>
          <a:xfrm>
            <a:off x="543525" y="2473949"/>
            <a:ext cx="1201129" cy="555989"/>
          </a:xfrm>
          <a:prstGeom prst="flowChartPunchedTap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00">
                <a:latin typeface="Merriweather Sans"/>
                <a:ea typeface="Merriweather Sans"/>
                <a:cs typeface="Merriweather Sans"/>
                <a:sym typeface="Merriweather Sans"/>
              </a:rPr>
              <a:t>HOT Mapathon!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3338825" y="5170176"/>
            <a:ext cx="18009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Map data is held in the OSM database</a:t>
            </a:r>
          </a:p>
        </p:txBody>
      </p:sp>
      <p:sp>
        <p:nvSpPr>
          <p:cNvPr id="1206" name="Shape 1206"/>
          <p:cNvSpPr/>
          <p:nvPr/>
        </p:nvSpPr>
        <p:spPr>
          <a:xfrm>
            <a:off x="6398300" y="2531300"/>
            <a:ext cx="2274600" cy="1783500"/>
          </a:xfrm>
          <a:prstGeom prst="roundRect">
            <a:avLst>
              <a:gd fmla="val 8807" name="adj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7" name="Shape 1207"/>
          <p:cNvSpPr txBox="1"/>
          <p:nvPr>
            <p:ph type="title"/>
          </p:nvPr>
        </p:nvSpPr>
        <p:spPr>
          <a:xfrm>
            <a:off x="6402450" y="2653975"/>
            <a:ext cx="2274600" cy="43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12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Humanitarian Organisations</a:t>
            </a:r>
          </a:p>
        </p:txBody>
      </p:sp>
      <p:sp>
        <p:nvSpPr>
          <p:cNvPr id="1208" name="Shape 1208"/>
          <p:cNvSpPr/>
          <p:nvPr/>
        </p:nvSpPr>
        <p:spPr>
          <a:xfrm>
            <a:off x="7689250" y="3112800"/>
            <a:ext cx="566100" cy="757800"/>
          </a:xfrm>
          <a:prstGeom prst="plus">
            <a:avLst>
              <a:gd fmla="val 33506" name="adj"/>
            </a:avLst>
          </a:prstGeom>
          <a:solidFill>
            <a:srgbClr val="CC0000"/>
          </a:solidFill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9" name="Shape 1209"/>
          <p:cNvPicPr preferRelativeResize="0"/>
          <p:nvPr/>
        </p:nvPicPr>
        <p:blipFill rotWithShape="1">
          <a:blip r:embed="rId3">
            <a:alphaModFix/>
          </a:blip>
          <a:srcRect b="10049" l="21269" r="21922" t="12527"/>
          <a:stretch/>
        </p:blipFill>
        <p:spPr>
          <a:xfrm>
            <a:off x="6613574" y="3273925"/>
            <a:ext cx="935774" cy="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Shape 1210"/>
          <p:cNvSpPr/>
          <p:nvPr/>
        </p:nvSpPr>
        <p:spPr>
          <a:xfrm>
            <a:off x="2292350" y="3069700"/>
            <a:ext cx="715800" cy="4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1" name="Shape 1211"/>
          <p:cNvSpPr txBox="1"/>
          <p:nvPr/>
        </p:nvSpPr>
        <p:spPr>
          <a:xfrm>
            <a:off x="6176850" y="5093975"/>
            <a:ext cx="25443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Organisations use OSM data to plan and coordinate their response efforts </a:t>
            </a:r>
          </a:p>
        </p:txBody>
      </p:sp>
      <p:sp>
        <p:nvSpPr>
          <p:cNvPr id="1212" name="Shape 1212"/>
          <p:cNvSpPr/>
          <p:nvPr/>
        </p:nvSpPr>
        <p:spPr>
          <a:xfrm>
            <a:off x="5340314" y="3069700"/>
            <a:ext cx="715800" cy="4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3" name="Shape 1213"/>
          <p:cNvSpPr txBox="1"/>
          <p:nvPr/>
        </p:nvSpPr>
        <p:spPr>
          <a:xfrm>
            <a:off x="194850" y="5119875"/>
            <a:ext cx="19437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HOT-OSM community map areas</a:t>
            </a:r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786" y="2578375"/>
            <a:ext cx="1621363" cy="178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 txBox="1"/>
          <p:nvPr/>
        </p:nvSpPr>
        <p:spPr>
          <a:xfrm>
            <a:off x="0" y="2030400"/>
            <a:ext cx="9144000" cy="2758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220" name="Shape 1220"/>
          <p:cNvSpPr txBox="1"/>
          <p:nvPr>
            <p:ph type="title"/>
          </p:nvPr>
        </p:nvSpPr>
        <p:spPr>
          <a:xfrm>
            <a:off x="313025" y="325425"/>
            <a:ext cx="8526900" cy="134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lang="en" sz="4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How do we get the data out of OpenStreetMap?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grpSp>
        <p:nvGrpSpPr>
          <p:cNvPr id="1221" name="Shape 1221"/>
          <p:cNvGrpSpPr/>
          <p:nvPr/>
        </p:nvGrpSpPr>
        <p:grpSpPr>
          <a:xfrm>
            <a:off x="442388" y="3157686"/>
            <a:ext cx="561091" cy="436653"/>
            <a:chOff x="5634179" y="12385376"/>
            <a:chExt cx="1240528" cy="743873"/>
          </a:xfrm>
        </p:grpSpPr>
        <p:sp>
          <p:nvSpPr>
            <p:cNvPr id="1222" name="Shape 1222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Shape 1245"/>
          <p:cNvGrpSpPr/>
          <p:nvPr/>
        </p:nvGrpSpPr>
        <p:grpSpPr>
          <a:xfrm>
            <a:off x="598103" y="3487518"/>
            <a:ext cx="561091" cy="436653"/>
            <a:chOff x="5634179" y="12385376"/>
            <a:chExt cx="1240528" cy="743873"/>
          </a:xfrm>
        </p:grpSpPr>
        <p:sp>
          <p:nvSpPr>
            <p:cNvPr id="1246" name="Shape 1246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8" name="Shape 1248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9" name="Shape 1249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Shape 1269"/>
          <p:cNvGrpSpPr/>
          <p:nvPr/>
        </p:nvGrpSpPr>
        <p:grpSpPr>
          <a:xfrm>
            <a:off x="1344388" y="3157686"/>
            <a:ext cx="561091" cy="436653"/>
            <a:chOff x="5634179" y="12385376"/>
            <a:chExt cx="1240528" cy="743873"/>
          </a:xfrm>
        </p:grpSpPr>
        <p:sp>
          <p:nvSpPr>
            <p:cNvPr id="1270" name="Shape 1270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Shape 1293"/>
          <p:cNvGrpSpPr/>
          <p:nvPr/>
        </p:nvGrpSpPr>
        <p:grpSpPr>
          <a:xfrm>
            <a:off x="1183747" y="3484294"/>
            <a:ext cx="561091" cy="436653"/>
            <a:chOff x="5634179" y="12385376"/>
            <a:chExt cx="1240528" cy="743873"/>
          </a:xfrm>
        </p:grpSpPr>
        <p:sp>
          <p:nvSpPr>
            <p:cNvPr id="1294" name="Shape 1294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Shape 1317"/>
          <p:cNvGrpSpPr/>
          <p:nvPr/>
        </p:nvGrpSpPr>
        <p:grpSpPr>
          <a:xfrm>
            <a:off x="892290" y="3817350"/>
            <a:ext cx="561091" cy="436653"/>
            <a:chOff x="5634179" y="12385376"/>
            <a:chExt cx="1240528" cy="743873"/>
          </a:xfrm>
        </p:grpSpPr>
        <p:sp>
          <p:nvSpPr>
            <p:cNvPr id="1318" name="Shape 1318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Shape 1341"/>
          <p:cNvSpPr/>
          <p:nvPr/>
        </p:nvSpPr>
        <p:spPr>
          <a:xfrm>
            <a:off x="543525" y="2473949"/>
            <a:ext cx="1201129" cy="555989"/>
          </a:xfrm>
          <a:prstGeom prst="flowChartPunchedTap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00">
                <a:latin typeface="Merriweather Sans"/>
                <a:ea typeface="Merriweather Sans"/>
                <a:cs typeface="Merriweather Sans"/>
                <a:sym typeface="Merriweather Sans"/>
              </a:rPr>
              <a:t>HOT Mapathon!</a:t>
            </a:r>
          </a:p>
        </p:txBody>
      </p:sp>
      <p:sp>
        <p:nvSpPr>
          <p:cNvPr id="1342" name="Shape 1342"/>
          <p:cNvSpPr txBox="1"/>
          <p:nvPr/>
        </p:nvSpPr>
        <p:spPr>
          <a:xfrm>
            <a:off x="3338825" y="5170176"/>
            <a:ext cx="18009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erriweather Sans"/>
                <a:ea typeface="Merriweather Sans"/>
                <a:cs typeface="Merriweather Sans"/>
                <a:sym typeface="Merriweather Sans"/>
              </a:rPr>
              <a:t>Map data is held in the OSM database</a:t>
            </a:r>
          </a:p>
        </p:txBody>
      </p:sp>
      <p:sp>
        <p:nvSpPr>
          <p:cNvPr id="1343" name="Shape 1343"/>
          <p:cNvSpPr/>
          <p:nvPr/>
        </p:nvSpPr>
        <p:spPr>
          <a:xfrm>
            <a:off x="6398300" y="2531300"/>
            <a:ext cx="2274600" cy="1783500"/>
          </a:xfrm>
          <a:prstGeom prst="roundRect">
            <a:avLst>
              <a:gd fmla="val 8807" name="adj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4" name="Shape 1344"/>
          <p:cNvSpPr txBox="1"/>
          <p:nvPr>
            <p:ph type="title"/>
          </p:nvPr>
        </p:nvSpPr>
        <p:spPr>
          <a:xfrm>
            <a:off x="6402450" y="2653975"/>
            <a:ext cx="2274600" cy="43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12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Humanitarian Organisations</a:t>
            </a:r>
          </a:p>
        </p:txBody>
      </p:sp>
      <p:sp>
        <p:nvSpPr>
          <p:cNvPr id="1345" name="Shape 1345"/>
          <p:cNvSpPr/>
          <p:nvPr/>
        </p:nvSpPr>
        <p:spPr>
          <a:xfrm>
            <a:off x="7689250" y="3112800"/>
            <a:ext cx="566100" cy="757800"/>
          </a:xfrm>
          <a:prstGeom prst="plus">
            <a:avLst>
              <a:gd fmla="val 33506" name="adj"/>
            </a:avLst>
          </a:prstGeom>
          <a:solidFill>
            <a:srgbClr val="CC0000"/>
          </a:solidFill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46" name="Shape 1346"/>
          <p:cNvPicPr preferRelativeResize="0"/>
          <p:nvPr/>
        </p:nvPicPr>
        <p:blipFill rotWithShape="1">
          <a:blip r:embed="rId3">
            <a:alphaModFix/>
          </a:blip>
          <a:srcRect b="10049" l="21269" r="21922" t="12527"/>
          <a:stretch/>
        </p:blipFill>
        <p:spPr>
          <a:xfrm>
            <a:off x="6613574" y="3273925"/>
            <a:ext cx="935774" cy="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Shape 1347"/>
          <p:cNvSpPr/>
          <p:nvPr/>
        </p:nvSpPr>
        <p:spPr>
          <a:xfrm>
            <a:off x="2292350" y="3069700"/>
            <a:ext cx="715800" cy="4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8" name="Shape 1348"/>
          <p:cNvSpPr txBox="1"/>
          <p:nvPr/>
        </p:nvSpPr>
        <p:spPr>
          <a:xfrm>
            <a:off x="6613575" y="5170175"/>
            <a:ext cx="21075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erriweather Sans"/>
                <a:ea typeface="Merriweather Sans"/>
                <a:cs typeface="Merriweather Sans"/>
                <a:sym typeface="Merriweather Sans"/>
              </a:rPr>
              <a:t>Organisations use OSM data to plan and coordinate their response efforts </a:t>
            </a:r>
          </a:p>
        </p:txBody>
      </p:sp>
      <p:sp>
        <p:nvSpPr>
          <p:cNvPr id="1349" name="Shape 1349"/>
          <p:cNvSpPr/>
          <p:nvPr/>
        </p:nvSpPr>
        <p:spPr>
          <a:xfrm>
            <a:off x="5340314" y="3069700"/>
            <a:ext cx="715800" cy="47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0" name="Shape 1350"/>
          <p:cNvSpPr txBox="1"/>
          <p:nvPr/>
        </p:nvSpPr>
        <p:spPr>
          <a:xfrm>
            <a:off x="194850" y="5119875"/>
            <a:ext cx="19437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erriweather Sans"/>
                <a:ea typeface="Merriweather Sans"/>
                <a:cs typeface="Merriweather Sans"/>
                <a:sym typeface="Merriweather Sans"/>
              </a:rPr>
              <a:t>HOT-OSM community map areas</a:t>
            </a:r>
          </a:p>
        </p:txBody>
      </p:sp>
      <p:pic>
        <p:nvPicPr>
          <p:cNvPr id="1351" name="Shape 1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786" y="2578375"/>
            <a:ext cx="1621363" cy="178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Shape 1352"/>
          <p:cNvSpPr txBox="1"/>
          <p:nvPr/>
        </p:nvSpPr>
        <p:spPr>
          <a:xfrm>
            <a:off x="5418275" y="2260200"/>
            <a:ext cx="561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3" name="Shape 1353"/>
          <p:cNvSpPr txBox="1"/>
          <p:nvPr/>
        </p:nvSpPr>
        <p:spPr>
          <a:xfrm>
            <a:off x="5733750" y="3723475"/>
            <a:ext cx="8514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latin typeface="Merriweather Sans"/>
                <a:ea typeface="Merriweather Sans"/>
                <a:cs typeface="Merriweather Sans"/>
                <a:sym typeface="Merriweather Sans"/>
              </a:rPr>
              <a:t>?</a:t>
            </a:r>
          </a:p>
        </p:txBody>
      </p:sp>
      <p:sp>
        <p:nvSpPr>
          <p:cNvPr id="1354" name="Shape 1354"/>
          <p:cNvSpPr txBox="1"/>
          <p:nvPr/>
        </p:nvSpPr>
        <p:spPr>
          <a:xfrm>
            <a:off x="5215925" y="3494875"/>
            <a:ext cx="8514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latin typeface="Merriweather Sans"/>
                <a:ea typeface="Merriweather Sans"/>
                <a:cs typeface="Merriweather Sans"/>
                <a:sym typeface="Merriweather Sans"/>
              </a:rPr>
              <a:t>?</a:t>
            </a:r>
          </a:p>
        </p:txBody>
      </p:sp>
      <p:sp>
        <p:nvSpPr>
          <p:cNvPr id="1355" name="Shape 1355"/>
          <p:cNvSpPr txBox="1"/>
          <p:nvPr/>
        </p:nvSpPr>
        <p:spPr>
          <a:xfrm>
            <a:off x="5733750" y="2199475"/>
            <a:ext cx="8514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latin typeface="Merriweather Sans"/>
                <a:ea typeface="Merriweather Sans"/>
                <a:cs typeface="Merriweather Sans"/>
                <a:sym typeface="Merriweather Sans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/>
          <p:nvPr/>
        </p:nvSpPr>
        <p:spPr>
          <a:xfrm>
            <a:off x="0" y="1632150"/>
            <a:ext cx="9144000" cy="27588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361" name="Shape 1361"/>
          <p:cNvSpPr txBox="1"/>
          <p:nvPr>
            <p:ph type="title"/>
          </p:nvPr>
        </p:nvSpPr>
        <p:spPr>
          <a:xfrm>
            <a:off x="308550" y="289650"/>
            <a:ext cx="8526900" cy="134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lang="en" sz="4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OpenStreetMap Tools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362" name="Shape 1362"/>
          <p:cNvSpPr txBox="1"/>
          <p:nvPr/>
        </p:nvSpPr>
        <p:spPr>
          <a:xfrm>
            <a:off x="3717925" y="5001101"/>
            <a:ext cx="18009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latin typeface="Merriweather Sans"/>
                <a:ea typeface="Merriweather Sans"/>
                <a:cs typeface="Merriweather Sans"/>
                <a:sym typeface="Merriweather Sans"/>
              </a:rPr>
              <a:t>JOSM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363" name="Shape 1363"/>
          <p:cNvSpPr txBox="1"/>
          <p:nvPr/>
        </p:nvSpPr>
        <p:spPr>
          <a:xfrm>
            <a:off x="486750" y="4918625"/>
            <a:ext cx="30408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erriweather Sans"/>
                <a:ea typeface="Merriweather Sans"/>
                <a:cs typeface="Merriweather Sans"/>
                <a:sym typeface="Merriweather Sans"/>
              </a:rPr>
              <a:t>Overpass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Merriweather Sans"/>
                <a:ea typeface="Merriweather Sans"/>
                <a:cs typeface="Merriweather Sans"/>
                <a:sym typeface="Merriweather Sans"/>
              </a:rPr>
              <a:t>Turbo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364" name="Shape 1364"/>
          <p:cNvSpPr txBox="1"/>
          <p:nvPr/>
        </p:nvSpPr>
        <p:spPr>
          <a:xfrm>
            <a:off x="6232525" y="4994826"/>
            <a:ext cx="18009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latin typeface="Merriweather Sans"/>
                <a:ea typeface="Merriweather Sans"/>
                <a:cs typeface="Merriweather Sans"/>
                <a:sym typeface="Merriweather Sans"/>
              </a:rPr>
              <a:t>QGIS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365" name="Shape 1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724" y="2027875"/>
            <a:ext cx="1800899" cy="181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Shape 1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124" y="1951675"/>
            <a:ext cx="2095432" cy="20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Shape 1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474" y="2182700"/>
            <a:ext cx="1636149" cy="16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/>
          <p:nvPr/>
        </p:nvSpPr>
        <p:spPr>
          <a:xfrm>
            <a:off x="4164350" y="150"/>
            <a:ext cx="49794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38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374" name="Shape 1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550" y="249275"/>
            <a:ext cx="1860925" cy="18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Shape 1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875" y="4511975"/>
            <a:ext cx="1793000" cy="17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Shape 1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999" y="2466275"/>
            <a:ext cx="1699275" cy="16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Shape 1377"/>
          <p:cNvSpPr txBox="1"/>
          <p:nvPr/>
        </p:nvSpPr>
        <p:spPr>
          <a:xfrm>
            <a:off x="9164650" y="2445975"/>
            <a:ext cx="8916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8" name="Shape 1378"/>
          <p:cNvSpPr txBox="1"/>
          <p:nvPr/>
        </p:nvSpPr>
        <p:spPr>
          <a:xfrm>
            <a:off x="4744400" y="552475"/>
            <a:ext cx="41289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69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rriweather Sans"/>
              <a:buAutoNum type="arabicPeriod"/>
            </a:pPr>
            <a:r>
              <a:rPr lang="en" sz="38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Disaster Mapping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2. Technical Projects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3. Community Development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Shape 1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25" y="-14725"/>
            <a:ext cx="4382649" cy="584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Shape 1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649" y="-14725"/>
            <a:ext cx="4844349" cy="546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Shape 1385"/>
          <p:cNvSpPr/>
          <p:nvPr/>
        </p:nvSpPr>
        <p:spPr>
          <a:xfrm>
            <a:off x="-1200" y="5000300"/>
            <a:ext cx="9144000" cy="1857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Dar es Salaam, Tanzania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0" y="1207500"/>
            <a:ext cx="9144000" cy="28971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84" name="Shape 384"/>
          <p:cNvSpPr/>
          <p:nvPr/>
        </p:nvSpPr>
        <p:spPr>
          <a:xfrm rot="-1166309">
            <a:off x="6154931" y="1726009"/>
            <a:ext cx="1229587" cy="203949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85" name="Shape 385"/>
          <p:cNvGrpSpPr/>
          <p:nvPr/>
        </p:nvGrpSpPr>
        <p:grpSpPr>
          <a:xfrm>
            <a:off x="7250824" y="1402530"/>
            <a:ext cx="1712767" cy="1082859"/>
            <a:chOff x="6783211" y="29924637"/>
            <a:chExt cx="1490400" cy="901181"/>
          </a:xfrm>
        </p:grpSpPr>
        <p:sp>
          <p:nvSpPr>
            <p:cNvPr id="386" name="Shape 386"/>
            <p:cNvSpPr/>
            <p:nvPr/>
          </p:nvSpPr>
          <p:spPr>
            <a:xfrm>
              <a:off x="7009440" y="29924637"/>
              <a:ext cx="1075200" cy="845400"/>
            </a:xfrm>
            <a:prstGeom prst="roundRect">
              <a:avLst>
                <a:gd fmla="val 6005" name="adj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783211" y="30769718"/>
              <a:ext cx="1490400" cy="561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495725" y="30769718"/>
              <a:ext cx="106500" cy="15600"/>
            </a:xfrm>
            <a:prstGeom prst="roundRect">
              <a:avLst>
                <a:gd fmla="val 16667" name="adj"/>
              </a:avLst>
            </a:prstGeom>
            <a:solidFill>
              <a:srgbClr val="990000"/>
            </a:solidFill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7103125" y="30023175"/>
              <a:ext cx="871775" cy="629375"/>
            </a:xfrm>
            <a:custGeom>
              <a:pathLst>
                <a:path extrusionOk="0" h="25175" w="34871">
                  <a:moveTo>
                    <a:pt x="0" y="0"/>
                  </a:moveTo>
                  <a:cubicBezTo>
                    <a:pt x="3517" y="0"/>
                    <a:pt x="3545" y="6625"/>
                    <a:pt x="6724" y="8131"/>
                  </a:cubicBezTo>
                  <a:cubicBezTo>
                    <a:pt x="10231" y="9792"/>
                    <a:pt x="14629" y="9147"/>
                    <a:pt x="17983" y="11102"/>
                  </a:cubicBezTo>
                  <a:cubicBezTo>
                    <a:pt x="21595" y="13207"/>
                    <a:pt x="21643" y="19298"/>
                    <a:pt x="25333" y="21266"/>
                  </a:cubicBezTo>
                  <a:cubicBezTo>
                    <a:pt x="28364" y="22882"/>
                    <a:pt x="32725" y="22490"/>
                    <a:pt x="34871" y="2517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90" name="Shape 390"/>
            <p:cNvSpPr/>
            <p:nvPr/>
          </p:nvSpPr>
          <p:spPr>
            <a:xfrm>
              <a:off x="7297464" y="30027078"/>
              <a:ext cx="117450" cy="207200"/>
            </a:xfrm>
            <a:custGeom>
              <a:pathLst>
                <a:path extrusionOk="0" h="8288" w="4698">
                  <a:moveTo>
                    <a:pt x="46" y="8288"/>
                  </a:moveTo>
                  <a:cubicBezTo>
                    <a:pt x="-319" y="6468"/>
                    <a:pt x="3440" y="6420"/>
                    <a:pt x="4424" y="4847"/>
                  </a:cubicBezTo>
                  <a:cubicBezTo>
                    <a:pt x="5308" y="3432"/>
                    <a:pt x="3501" y="1635"/>
                    <a:pt x="317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91" name="Shape 391"/>
            <p:cNvSpPr/>
            <p:nvPr/>
          </p:nvSpPr>
          <p:spPr>
            <a:xfrm>
              <a:off x="7341600" y="30277275"/>
              <a:ext cx="157575" cy="390925"/>
            </a:xfrm>
            <a:custGeom>
              <a:pathLst>
                <a:path extrusionOk="0" h="15637" w="6303">
                  <a:moveTo>
                    <a:pt x="5629" y="0"/>
                  </a:moveTo>
                  <a:cubicBezTo>
                    <a:pt x="4228" y="1541"/>
                    <a:pt x="1473" y="3424"/>
                    <a:pt x="2346" y="5316"/>
                  </a:cubicBezTo>
                  <a:cubicBezTo>
                    <a:pt x="3250" y="7275"/>
                    <a:pt x="6641" y="8353"/>
                    <a:pt x="6255" y="10477"/>
                  </a:cubicBezTo>
                  <a:cubicBezTo>
                    <a:pt x="5771" y="13136"/>
                    <a:pt x="1064" y="13152"/>
                    <a:pt x="0" y="15637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92" name="Shape 392"/>
            <p:cNvSpPr/>
            <p:nvPr/>
          </p:nvSpPr>
          <p:spPr>
            <a:xfrm>
              <a:off x="7146150" y="30483465"/>
              <a:ext cx="308825" cy="106525"/>
            </a:xfrm>
            <a:custGeom>
              <a:pathLst>
                <a:path extrusionOk="0" h="4261" w="12353">
                  <a:moveTo>
                    <a:pt x="12353" y="4261"/>
                  </a:moveTo>
                  <a:cubicBezTo>
                    <a:pt x="8259" y="2933"/>
                    <a:pt x="3849" y="-1416"/>
                    <a:pt x="0" y="50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93" name="Shape 393"/>
            <p:cNvSpPr/>
            <p:nvPr/>
          </p:nvSpPr>
          <p:spPr>
            <a:xfrm>
              <a:off x="7877175" y="30167800"/>
              <a:ext cx="129000" cy="426125"/>
            </a:xfrm>
            <a:custGeom>
              <a:pathLst>
                <a:path extrusionOk="0" h="17045" w="5160">
                  <a:moveTo>
                    <a:pt x="0" y="17045"/>
                  </a:moveTo>
                  <a:cubicBezTo>
                    <a:pt x="508" y="14841"/>
                    <a:pt x="2527" y="13163"/>
                    <a:pt x="2971" y="10946"/>
                  </a:cubicBezTo>
                  <a:cubicBezTo>
                    <a:pt x="3355" y="9024"/>
                    <a:pt x="-121" y="7725"/>
                    <a:pt x="156" y="5786"/>
                  </a:cubicBezTo>
                  <a:cubicBezTo>
                    <a:pt x="516" y="3261"/>
                    <a:pt x="3356" y="1803"/>
                    <a:pt x="516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94" name="Shape 394"/>
            <p:cNvSpPr/>
            <p:nvPr/>
          </p:nvSpPr>
          <p:spPr>
            <a:xfrm>
              <a:off x="7451050" y="30027075"/>
              <a:ext cx="59400" cy="50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7451050" y="30103275"/>
              <a:ext cx="59400" cy="50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7755850" y="30351950"/>
              <a:ext cx="59400" cy="106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7796866" y="30484275"/>
              <a:ext cx="59400" cy="50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7451050" y="30630975"/>
              <a:ext cx="117600" cy="56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7451050" y="30355331"/>
              <a:ext cx="59400" cy="50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7146250" y="30515550"/>
              <a:ext cx="59400" cy="50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7724575" y="30370968"/>
              <a:ext cx="59400" cy="50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7495975" y="30599568"/>
              <a:ext cx="59400" cy="50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7179448" y="30554640"/>
              <a:ext cx="59400" cy="50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Shape 404"/>
          <p:cNvSpPr txBox="1"/>
          <p:nvPr>
            <p:ph type="title"/>
          </p:nvPr>
        </p:nvSpPr>
        <p:spPr>
          <a:xfrm>
            <a:off x="2931675" y="-169541"/>
            <a:ext cx="2772300" cy="11433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Maps Help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228600" y="3695075"/>
            <a:ext cx="2550300" cy="28971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Identify areas of high population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(building density)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2893850" y="4318950"/>
            <a:ext cx="2550300" cy="18336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Navigate access routes and safe roads in affected areas 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149023" y="3760800"/>
            <a:ext cx="2772299" cy="28971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Locate suitable areas for response command posts, shelter and aid provision</a:t>
            </a:r>
          </a:p>
        </p:txBody>
      </p:sp>
      <p:grpSp>
        <p:nvGrpSpPr>
          <p:cNvPr id="408" name="Shape 408"/>
          <p:cNvGrpSpPr/>
          <p:nvPr/>
        </p:nvGrpSpPr>
        <p:grpSpPr>
          <a:xfrm flipH="1">
            <a:off x="473490" y="2839505"/>
            <a:ext cx="280264" cy="693664"/>
            <a:chOff x="7851156" y="3607600"/>
            <a:chExt cx="276804" cy="647800"/>
          </a:xfrm>
        </p:grpSpPr>
        <p:sp>
          <p:nvSpPr>
            <p:cNvPr id="409" name="Shape 409"/>
            <p:cNvSpPr/>
            <p:nvPr/>
          </p:nvSpPr>
          <p:spPr>
            <a:xfrm>
              <a:off x="7922700" y="3607600"/>
              <a:ext cx="132300" cy="141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7929792" y="3761275"/>
              <a:ext cx="119700" cy="267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8012984" y="3997700"/>
              <a:ext cx="36000" cy="25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7929792" y="3997700"/>
              <a:ext cx="36000" cy="25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 rot="-1015651">
              <a:off x="8055479" y="3760289"/>
              <a:ext cx="36062" cy="257578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 flipH="1" rot="-9784349">
              <a:off x="7887575" y="3759692"/>
              <a:ext cx="36062" cy="257578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Shape 415"/>
          <p:cNvGrpSpPr/>
          <p:nvPr/>
        </p:nvGrpSpPr>
        <p:grpSpPr>
          <a:xfrm flipH="1">
            <a:off x="818750" y="2839505"/>
            <a:ext cx="280264" cy="693664"/>
            <a:chOff x="7851156" y="3607600"/>
            <a:chExt cx="276804" cy="647800"/>
          </a:xfrm>
        </p:grpSpPr>
        <p:sp>
          <p:nvSpPr>
            <p:cNvPr id="416" name="Shape 416"/>
            <p:cNvSpPr/>
            <p:nvPr/>
          </p:nvSpPr>
          <p:spPr>
            <a:xfrm>
              <a:off x="7922700" y="3607600"/>
              <a:ext cx="132300" cy="141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7929792" y="3761275"/>
              <a:ext cx="119700" cy="267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8012984" y="3997700"/>
              <a:ext cx="36000" cy="25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7929792" y="3997700"/>
              <a:ext cx="36000" cy="25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 rot="-1015651">
              <a:off x="8055479" y="3760289"/>
              <a:ext cx="36062" cy="257578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 flipH="1" rot="-9784349">
              <a:off x="7887575" y="3759692"/>
              <a:ext cx="36062" cy="257578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flipH="1">
            <a:off x="1654290" y="2825353"/>
            <a:ext cx="280264" cy="693664"/>
            <a:chOff x="7851156" y="3607600"/>
            <a:chExt cx="276804" cy="647800"/>
          </a:xfrm>
        </p:grpSpPr>
        <p:sp>
          <p:nvSpPr>
            <p:cNvPr id="423" name="Shape 423"/>
            <p:cNvSpPr/>
            <p:nvPr/>
          </p:nvSpPr>
          <p:spPr>
            <a:xfrm>
              <a:off x="7922700" y="3607600"/>
              <a:ext cx="132300" cy="141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929792" y="3761275"/>
              <a:ext cx="119700" cy="267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8012984" y="3997700"/>
              <a:ext cx="36000" cy="25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929792" y="3997700"/>
              <a:ext cx="36000" cy="25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 rot="-1015651">
              <a:off x="8055479" y="3760289"/>
              <a:ext cx="36062" cy="257578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 flipH="1" rot="-9784349">
              <a:off x="7887575" y="3759692"/>
              <a:ext cx="36062" cy="257578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Shape 429"/>
          <p:cNvGrpSpPr/>
          <p:nvPr/>
        </p:nvGrpSpPr>
        <p:grpSpPr>
          <a:xfrm flipH="1">
            <a:off x="2017447" y="2825353"/>
            <a:ext cx="280264" cy="693664"/>
            <a:chOff x="7851156" y="3607600"/>
            <a:chExt cx="276804" cy="647800"/>
          </a:xfrm>
        </p:grpSpPr>
        <p:sp>
          <p:nvSpPr>
            <p:cNvPr id="430" name="Shape 430"/>
            <p:cNvSpPr/>
            <p:nvPr/>
          </p:nvSpPr>
          <p:spPr>
            <a:xfrm>
              <a:off x="7922700" y="3607600"/>
              <a:ext cx="132300" cy="141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929792" y="3761275"/>
              <a:ext cx="119700" cy="267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8012984" y="3997700"/>
              <a:ext cx="36000" cy="25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7929792" y="3997700"/>
              <a:ext cx="36000" cy="25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 rot="-1015651">
              <a:off x="8055479" y="3760289"/>
              <a:ext cx="36062" cy="257578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 flipH="1" rot="-9784349">
              <a:off x="7887575" y="3759692"/>
              <a:ext cx="36062" cy="257578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 flipH="1">
            <a:off x="1236520" y="2839505"/>
            <a:ext cx="280264" cy="693664"/>
            <a:chOff x="7851156" y="3607600"/>
            <a:chExt cx="276804" cy="647800"/>
          </a:xfrm>
        </p:grpSpPr>
        <p:sp>
          <p:nvSpPr>
            <p:cNvPr id="437" name="Shape 437"/>
            <p:cNvSpPr/>
            <p:nvPr/>
          </p:nvSpPr>
          <p:spPr>
            <a:xfrm>
              <a:off x="7922700" y="3607600"/>
              <a:ext cx="132300" cy="141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7929792" y="3761275"/>
              <a:ext cx="119700" cy="267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8012984" y="3997700"/>
              <a:ext cx="36000" cy="25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7929792" y="3997700"/>
              <a:ext cx="36000" cy="25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 rot="-1015651">
              <a:off x="8055479" y="3760289"/>
              <a:ext cx="36062" cy="257578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 flipH="1" rot="-9784349">
              <a:off x="7887575" y="3759692"/>
              <a:ext cx="36062" cy="257578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1033645" y="1571005"/>
            <a:ext cx="746404" cy="714428"/>
            <a:chOff x="4017025" y="12134150"/>
            <a:chExt cx="1404600" cy="1482525"/>
          </a:xfrm>
        </p:grpSpPr>
        <p:sp>
          <p:nvSpPr>
            <p:cNvPr id="444" name="Shape 444"/>
            <p:cNvSpPr/>
            <p:nvPr/>
          </p:nvSpPr>
          <p:spPr>
            <a:xfrm>
              <a:off x="4217250" y="12644675"/>
              <a:ext cx="988800" cy="972000"/>
            </a:xfrm>
            <a:prstGeom prst="rect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4017025" y="12134150"/>
              <a:ext cx="1404600" cy="6081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Shape 446"/>
          <p:cNvSpPr/>
          <p:nvPr/>
        </p:nvSpPr>
        <p:spPr>
          <a:xfrm rot="5400000">
            <a:off x="1273843" y="1872909"/>
            <a:ext cx="262500" cy="1257600"/>
          </a:xfrm>
          <a:prstGeom prst="leftBrace">
            <a:avLst>
              <a:gd fmla="val 8333" name="adj1"/>
              <a:gd fmla="val 49497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47" name="Shape 447"/>
          <p:cNvGrpSpPr/>
          <p:nvPr/>
        </p:nvGrpSpPr>
        <p:grpSpPr>
          <a:xfrm>
            <a:off x="2897805" y="1528381"/>
            <a:ext cx="2550381" cy="1993065"/>
            <a:chOff x="3497068" y="1031997"/>
            <a:chExt cx="2149862" cy="1494836"/>
          </a:xfrm>
        </p:grpSpPr>
        <p:grpSp>
          <p:nvGrpSpPr>
            <p:cNvPr id="448" name="Shape 448"/>
            <p:cNvGrpSpPr/>
            <p:nvPr/>
          </p:nvGrpSpPr>
          <p:grpSpPr>
            <a:xfrm>
              <a:off x="3497068" y="1031997"/>
              <a:ext cx="2149862" cy="1494836"/>
              <a:chOff x="7009440" y="29924637"/>
              <a:chExt cx="1075200" cy="845400"/>
            </a:xfrm>
          </p:grpSpPr>
          <p:sp>
            <p:nvSpPr>
              <p:cNvPr id="449" name="Shape 449"/>
              <p:cNvSpPr/>
              <p:nvPr/>
            </p:nvSpPr>
            <p:spPr>
              <a:xfrm>
                <a:off x="7009440" y="29924637"/>
                <a:ext cx="1075200" cy="845400"/>
              </a:xfrm>
              <a:prstGeom prst="roundRect">
                <a:avLst>
                  <a:gd fmla="val 6005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7103125" y="30023175"/>
                <a:ext cx="871775" cy="629375"/>
              </a:xfrm>
              <a:custGeom>
                <a:pathLst>
                  <a:path extrusionOk="0" h="25175" w="34871">
                    <a:moveTo>
                      <a:pt x="0" y="0"/>
                    </a:moveTo>
                    <a:cubicBezTo>
                      <a:pt x="3517" y="0"/>
                      <a:pt x="3545" y="6625"/>
                      <a:pt x="6724" y="8131"/>
                    </a:cubicBezTo>
                    <a:cubicBezTo>
                      <a:pt x="10231" y="9792"/>
                      <a:pt x="14629" y="9147"/>
                      <a:pt x="17983" y="11102"/>
                    </a:cubicBezTo>
                    <a:cubicBezTo>
                      <a:pt x="21595" y="13207"/>
                      <a:pt x="21643" y="19298"/>
                      <a:pt x="25333" y="21266"/>
                    </a:cubicBezTo>
                    <a:cubicBezTo>
                      <a:pt x="28364" y="22882"/>
                      <a:pt x="32725" y="22490"/>
                      <a:pt x="34871" y="25175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  <p:sp>
            <p:nvSpPr>
              <p:cNvPr id="451" name="Shape 451"/>
              <p:cNvSpPr/>
              <p:nvPr/>
            </p:nvSpPr>
            <p:spPr>
              <a:xfrm>
                <a:off x="7297464" y="30027078"/>
                <a:ext cx="117450" cy="207200"/>
              </a:xfrm>
              <a:custGeom>
                <a:pathLst>
                  <a:path extrusionOk="0" h="8288" w="4698">
                    <a:moveTo>
                      <a:pt x="46" y="8288"/>
                    </a:moveTo>
                    <a:cubicBezTo>
                      <a:pt x="-319" y="6468"/>
                      <a:pt x="3440" y="6420"/>
                      <a:pt x="4424" y="4847"/>
                    </a:cubicBezTo>
                    <a:cubicBezTo>
                      <a:pt x="5308" y="3432"/>
                      <a:pt x="3501" y="1635"/>
                      <a:pt x="3173" y="0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  <p:sp>
            <p:nvSpPr>
              <p:cNvPr id="452" name="Shape 452"/>
              <p:cNvSpPr/>
              <p:nvPr/>
            </p:nvSpPr>
            <p:spPr>
              <a:xfrm>
                <a:off x="7341600" y="30277275"/>
                <a:ext cx="157575" cy="390925"/>
              </a:xfrm>
              <a:custGeom>
                <a:pathLst>
                  <a:path extrusionOk="0" h="15637" w="6303">
                    <a:moveTo>
                      <a:pt x="5629" y="0"/>
                    </a:moveTo>
                    <a:cubicBezTo>
                      <a:pt x="4228" y="1541"/>
                      <a:pt x="1473" y="3424"/>
                      <a:pt x="2346" y="5316"/>
                    </a:cubicBezTo>
                    <a:cubicBezTo>
                      <a:pt x="3250" y="7275"/>
                      <a:pt x="6641" y="8353"/>
                      <a:pt x="6255" y="10477"/>
                    </a:cubicBezTo>
                    <a:cubicBezTo>
                      <a:pt x="5771" y="13136"/>
                      <a:pt x="1064" y="13152"/>
                      <a:pt x="0" y="15637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  <p:sp>
            <p:nvSpPr>
              <p:cNvPr id="453" name="Shape 453"/>
              <p:cNvSpPr/>
              <p:nvPr/>
            </p:nvSpPr>
            <p:spPr>
              <a:xfrm>
                <a:off x="7146150" y="30483465"/>
                <a:ext cx="308825" cy="106525"/>
              </a:xfrm>
              <a:custGeom>
                <a:pathLst>
                  <a:path extrusionOk="0" h="4261" w="12353">
                    <a:moveTo>
                      <a:pt x="12353" y="4261"/>
                    </a:moveTo>
                    <a:cubicBezTo>
                      <a:pt x="8259" y="2933"/>
                      <a:pt x="3849" y="-1416"/>
                      <a:pt x="0" y="508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  <p:sp>
            <p:nvSpPr>
              <p:cNvPr id="454" name="Shape 454"/>
              <p:cNvSpPr/>
              <p:nvPr/>
            </p:nvSpPr>
            <p:spPr>
              <a:xfrm>
                <a:off x="7877175" y="30167800"/>
                <a:ext cx="129000" cy="426125"/>
              </a:xfrm>
              <a:custGeom>
                <a:pathLst>
                  <a:path extrusionOk="0" h="17045" w="5160">
                    <a:moveTo>
                      <a:pt x="0" y="17045"/>
                    </a:moveTo>
                    <a:cubicBezTo>
                      <a:pt x="508" y="14841"/>
                      <a:pt x="2527" y="13163"/>
                      <a:pt x="2971" y="10946"/>
                    </a:cubicBezTo>
                    <a:cubicBezTo>
                      <a:pt x="3355" y="9024"/>
                      <a:pt x="-121" y="7725"/>
                      <a:pt x="156" y="5786"/>
                    </a:cubicBezTo>
                    <a:cubicBezTo>
                      <a:pt x="516" y="3261"/>
                      <a:pt x="3356" y="1803"/>
                      <a:pt x="5160" y="0"/>
                    </a:cubicBez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sp>
          <p:sp>
            <p:nvSpPr>
              <p:cNvPr id="455" name="Shape 455"/>
              <p:cNvSpPr/>
              <p:nvPr/>
            </p:nvSpPr>
            <p:spPr>
              <a:xfrm>
                <a:off x="7451050" y="30027075"/>
                <a:ext cx="59400" cy="504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7451050" y="30103275"/>
                <a:ext cx="59400" cy="504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Shape 457"/>
              <p:cNvSpPr/>
              <p:nvPr/>
            </p:nvSpPr>
            <p:spPr>
              <a:xfrm>
                <a:off x="7755850" y="30351950"/>
                <a:ext cx="59400" cy="1065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Shape 458"/>
              <p:cNvSpPr/>
              <p:nvPr/>
            </p:nvSpPr>
            <p:spPr>
              <a:xfrm>
                <a:off x="7796866" y="30484275"/>
                <a:ext cx="59400" cy="504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Shape 459"/>
              <p:cNvSpPr/>
              <p:nvPr/>
            </p:nvSpPr>
            <p:spPr>
              <a:xfrm>
                <a:off x="7451050" y="30630975"/>
                <a:ext cx="117600" cy="561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7451050" y="30355331"/>
                <a:ext cx="59400" cy="504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Shape 461"/>
              <p:cNvSpPr/>
              <p:nvPr/>
            </p:nvSpPr>
            <p:spPr>
              <a:xfrm>
                <a:off x="7146250" y="30515550"/>
                <a:ext cx="59400" cy="504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Shape 462"/>
              <p:cNvSpPr/>
              <p:nvPr/>
            </p:nvSpPr>
            <p:spPr>
              <a:xfrm>
                <a:off x="7724575" y="30370968"/>
                <a:ext cx="59400" cy="504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7495975" y="30599568"/>
                <a:ext cx="59400" cy="504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7179448" y="30554640"/>
                <a:ext cx="59400" cy="504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5" name="Shape 465"/>
            <p:cNvSpPr/>
            <p:nvPr/>
          </p:nvSpPr>
          <p:spPr>
            <a:xfrm>
              <a:off x="3943800" y="1434790"/>
              <a:ext cx="247500" cy="249900"/>
            </a:xfrm>
            <a:prstGeom prst="noSmoking">
              <a:avLst>
                <a:gd fmla="val 1875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5174450" y="1527940"/>
              <a:ext cx="247500" cy="249900"/>
            </a:xfrm>
            <a:prstGeom prst="noSmoking">
              <a:avLst>
                <a:gd fmla="val 1875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66006">
            <a:off x="6486220" y="2387316"/>
            <a:ext cx="202932" cy="22247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68" name="Shape 468"/>
          <p:cNvSpPr/>
          <p:nvPr/>
        </p:nvSpPr>
        <p:spPr>
          <a:xfrm rot="-1165419">
            <a:off x="6226633" y="1842221"/>
            <a:ext cx="1105095" cy="1838597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 rot="-1165656">
            <a:off x="6158224" y="1930178"/>
            <a:ext cx="919981" cy="26204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/>
              <a:t>Checklist:</a:t>
            </a:r>
          </a:p>
        </p:txBody>
      </p:sp>
      <p:cxnSp>
        <p:nvCxnSpPr>
          <p:cNvPr id="470" name="Shape 470"/>
          <p:cNvCxnSpPr/>
          <p:nvPr/>
        </p:nvCxnSpPr>
        <p:spPr>
          <a:xfrm rot="-2929321">
            <a:off x="6505326" y="2676014"/>
            <a:ext cx="203675" cy="183332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1" name="Shape 471"/>
          <p:cNvCxnSpPr/>
          <p:nvPr/>
        </p:nvCxnSpPr>
        <p:spPr>
          <a:xfrm rot="-2929321">
            <a:off x="6502887" y="2678812"/>
            <a:ext cx="203675" cy="18333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472" name="Shape 472"/>
          <p:cNvSpPr/>
          <p:nvPr/>
        </p:nvSpPr>
        <p:spPr>
          <a:xfrm rot="-1250794">
            <a:off x="6261948" y="2526197"/>
            <a:ext cx="96946" cy="117958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 rot="-1250794">
            <a:off x="6327489" y="2774939"/>
            <a:ext cx="96946" cy="117958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 rot="-1250794">
            <a:off x="6397562" y="3021970"/>
            <a:ext cx="96946" cy="117958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 rot="-1250794">
            <a:off x="6467635" y="3269002"/>
            <a:ext cx="96946" cy="117958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 txBox="1"/>
          <p:nvPr/>
        </p:nvSpPr>
        <p:spPr>
          <a:xfrm rot="-1239155">
            <a:off x="6507146" y="3070489"/>
            <a:ext cx="375105" cy="27207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...</a:t>
            </a:r>
          </a:p>
        </p:txBody>
      </p:sp>
      <p:sp>
        <p:nvSpPr>
          <p:cNvPr id="477" name="Shape 477"/>
          <p:cNvSpPr/>
          <p:nvPr/>
        </p:nvSpPr>
        <p:spPr>
          <a:xfrm rot="-1240234">
            <a:off x="6537969" y="2917201"/>
            <a:ext cx="382688" cy="190558"/>
          </a:xfrm>
          <a:custGeom>
            <a:pathLst>
              <a:path extrusionOk="0" h="6774" w="15749">
                <a:moveTo>
                  <a:pt x="0" y="3054"/>
                </a:moveTo>
                <a:cubicBezTo>
                  <a:pt x="1352" y="799"/>
                  <a:pt x="5817" y="-1093"/>
                  <a:pt x="7576" y="861"/>
                </a:cubicBezTo>
                <a:cubicBezTo>
                  <a:pt x="9093" y="2547"/>
                  <a:pt x="8983" y="6019"/>
                  <a:pt x="11164" y="6643"/>
                </a:cubicBezTo>
                <a:cubicBezTo>
                  <a:pt x="12991" y="7165"/>
                  <a:pt x="14645" y="4800"/>
                  <a:pt x="15749" y="3253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78" name="Shape 478"/>
          <p:cNvSpPr/>
          <p:nvPr/>
        </p:nvSpPr>
        <p:spPr>
          <a:xfrm rot="-1165108">
            <a:off x="6332994" y="1709462"/>
            <a:ext cx="397936" cy="222814"/>
          </a:xfrm>
          <a:prstGeom prst="roundRect">
            <a:avLst>
              <a:gd fmla="val 0" name="adj"/>
            </a:avLst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9" name="Shape 4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2471">
            <a:off x="6402968" y="2333822"/>
            <a:ext cx="265686" cy="28450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Shape 1390"/>
          <p:cNvPicPr preferRelativeResize="0"/>
          <p:nvPr/>
        </p:nvPicPr>
        <p:blipFill rotWithShape="1">
          <a:blip r:embed="rId3">
            <a:alphaModFix/>
          </a:blip>
          <a:srcRect b="2830" l="0" r="4177" t="2175"/>
          <a:stretch/>
        </p:blipFill>
        <p:spPr>
          <a:xfrm>
            <a:off x="4174649" y="0"/>
            <a:ext cx="49693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/>
          <p:nvPr/>
        </p:nvSpPr>
        <p:spPr>
          <a:xfrm>
            <a:off x="-1200" y="0"/>
            <a:ext cx="45372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19 wards mapped, home to over 1 million people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over </a:t>
            </a:r>
            <a:r>
              <a:rPr b="1" lang="en" sz="22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500 km </a:t>
            </a:r>
            <a:r>
              <a:rPr lang="en" sz="22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of waterways</a:t>
            </a:r>
          </a:p>
          <a:p>
            <a:pPr lv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250000 </a:t>
            </a:r>
            <a:r>
              <a:rPr lang="en" sz="22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buildings</a:t>
            </a:r>
          </a:p>
          <a:p>
            <a:pPr lv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1200 </a:t>
            </a:r>
            <a:r>
              <a:rPr lang="en" sz="22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school buildings</a:t>
            </a:r>
          </a:p>
          <a:p>
            <a:pPr lv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392" name="Shape 1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301" y="4251225"/>
            <a:ext cx="2473899" cy="260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Shape 1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5" y="391755"/>
            <a:ext cx="9144002" cy="6466246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Shape 1398"/>
          <p:cNvSpPr/>
          <p:nvPr/>
        </p:nvSpPr>
        <p:spPr>
          <a:xfrm>
            <a:off x="-1200" y="0"/>
            <a:ext cx="23697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6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6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Eastern, Uganda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Shape 1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0249"/>
            <a:ext cx="5531624" cy="414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Shape 1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925" y="-11323"/>
            <a:ext cx="4250873" cy="55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Shape 1405"/>
          <p:cNvSpPr/>
          <p:nvPr/>
        </p:nvSpPr>
        <p:spPr>
          <a:xfrm>
            <a:off x="-1200" y="4953850"/>
            <a:ext cx="9144000" cy="1884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SzPct val="25000"/>
              <a:buNone/>
            </a:pPr>
            <a:r>
              <a:rPr lang="en" sz="6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                                     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    Financial Services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406" name="Shape 14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" y="492976"/>
            <a:ext cx="3953575" cy="10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Shape 14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5650" y="5162000"/>
            <a:ext cx="1470675" cy="14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/>
          <p:nvPr/>
        </p:nvSpPr>
        <p:spPr>
          <a:xfrm>
            <a:off x="4164350" y="150"/>
            <a:ext cx="49794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38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414" name="Shape 1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550" y="249275"/>
            <a:ext cx="1860925" cy="18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Shape 1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875" y="4511975"/>
            <a:ext cx="1793000" cy="17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Shape 14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999" y="2466275"/>
            <a:ext cx="1699275" cy="16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Shape 1417"/>
          <p:cNvSpPr txBox="1"/>
          <p:nvPr/>
        </p:nvSpPr>
        <p:spPr>
          <a:xfrm>
            <a:off x="9164650" y="2445975"/>
            <a:ext cx="8916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8" name="Shape 1418"/>
          <p:cNvSpPr txBox="1"/>
          <p:nvPr/>
        </p:nvSpPr>
        <p:spPr>
          <a:xfrm>
            <a:off x="4744400" y="552475"/>
            <a:ext cx="41289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69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rriweather Sans"/>
              <a:buAutoNum type="arabicPeriod"/>
            </a:pPr>
            <a:r>
              <a:rPr lang="en" sz="38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Disaster Mapping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2. Technical Projects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3. Community Development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Shape 1424"/>
          <p:cNvPicPr preferRelativeResize="0"/>
          <p:nvPr/>
        </p:nvPicPr>
        <p:blipFill rotWithShape="1">
          <a:blip r:embed="rId3">
            <a:alphaModFix/>
          </a:blip>
          <a:srcRect b="13427" l="15631" r="19017" t="15599"/>
          <a:stretch/>
        </p:blipFill>
        <p:spPr>
          <a:xfrm>
            <a:off x="-6600" y="76350"/>
            <a:ext cx="9047398" cy="66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Shape 1425"/>
          <p:cNvSpPr/>
          <p:nvPr/>
        </p:nvSpPr>
        <p:spPr>
          <a:xfrm>
            <a:off x="4102425" y="150"/>
            <a:ext cx="50415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>
              <a:spcBef>
                <a:spcPts val="0"/>
              </a:spcBef>
              <a:buNone/>
            </a:pPr>
            <a:r>
              <a:t/>
            </a:r>
            <a:endParaRPr sz="38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26" name="Shape 1426"/>
          <p:cNvSpPr txBox="1"/>
          <p:nvPr/>
        </p:nvSpPr>
        <p:spPr>
          <a:xfrm>
            <a:off x="9164650" y="2445975"/>
            <a:ext cx="8916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7" name="Shape 1427"/>
          <p:cNvSpPr txBox="1"/>
          <p:nvPr/>
        </p:nvSpPr>
        <p:spPr>
          <a:xfrm>
            <a:off x="4535875" y="933475"/>
            <a:ext cx="43374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rriweather Sans"/>
              <a:buAutoNum type="arabicPeriod"/>
            </a:pPr>
            <a:r>
              <a:rPr lang="en" sz="36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Tasking Manager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2. Data 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3. Export Tool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4. OpenAerialMap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Shape 1432"/>
          <p:cNvPicPr preferRelativeResize="0"/>
          <p:nvPr/>
        </p:nvPicPr>
        <p:blipFill rotWithShape="1">
          <a:blip r:embed="rId3">
            <a:alphaModFix/>
          </a:blip>
          <a:srcRect b="7198" l="2938" r="19536" t="15058"/>
          <a:stretch/>
        </p:blipFill>
        <p:spPr>
          <a:xfrm>
            <a:off x="0" y="0"/>
            <a:ext cx="9144000" cy="5731172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Shape 1433"/>
          <p:cNvSpPr txBox="1"/>
          <p:nvPr/>
        </p:nvSpPr>
        <p:spPr>
          <a:xfrm>
            <a:off x="0" y="5190300"/>
            <a:ext cx="9144000" cy="1646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/>
              </a:rPr>
              <a:t>openaerial.org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8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https://github.com/hotosm/OpenAerialMap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Shape 1438"/>
          <p:cNvPicPr preferRelativeResize="0"/>
          <p:nvPr/>
        </p:nvPicPr>
        <p:blipFill rotWithShape="1">
          <a:blip r:embed="rId3">
            <a:alphaModFix/>
          </a:blip>
          <a:srcRect b="8395" l="864" r="884" t="15069"/>
          <a:stretch/>
        </p:blipFill>
        <p:spPr>
          <a:xfrm>
            <a:off x="0" y="192224"/>
            <a:ext cx="9144000" cy="445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Shape 1439"/>
          <p:cNvSpPr txBox="1"/>
          <p:nvPr/>
        </p:nvSpPr>
        <p:spPr>
          <a:xfrm>
            <a:off x="0" y="4885500"/>
            <a:ext cx="9144000" cy="1646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HOT Export Tool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http://export.hotosm.org/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 txBox="1"/>
          <p:nvPr>
            <p:ph type="ctrTitle"/>
          </p:nvPr>
        </p:nvSpPr>
        <p:spPr>
          <a:xfrm>
            <a:off x="685800" y="2130426"/>
            <a:ext cx="7772400" cy="147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5" name="Shape 1445"/>
          <p:cNvSpPr txBox="1"/>
          <p:nvPr>
            <p:ph idx="1" type="subTitle"/>
          </p:nvPr>
        </p:nvSpPr>
        <p:spPr>
          <a:xfrm>
            <a:off x="1371600" y="3886200"/>
            <a:ext cx="6400800" cy="17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6" name="Shape 1446"/>
          <p:cNvSpPr txBox="1"/>
          <p:nvPr/>
        </p:nvSpPr>
        <p:spPr>
          <a:xfrm>
            <a:off x="0" y="5143500"/>
            <a:ext cx="9144000" cy="1540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OSM data in different file formats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447" name="Shape 1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500" y="501650"/>
            <a:ext cx="16287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687" y="2951712"/>
            <a:ext cx="2809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Shape 1449"/>
          <p:cNvPicPr preferRelativeResize="0"/>
          <p:nvPr/>
        </p:nvPicPr>
        <p:blipFill rotWithShape="1">
          <a:blip r:embed="rId5">
            <a:alphaModFix/>
          </a:blip>
          <a:srcRect b="0" l="49389" r="6844" t="0"/>
          <a:stretch/>
        </p:blipFill>
        <p:spPr>
          <a:xfrm>
            <a:off x="6597900" y="357000"/>
            <a:ext cx="1804724" cy="22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Shape 1450"/>
          <p:cNvPicPr preferRelativeResize="0"/>
          <p:nvPr/>
        </p:nvPicPr>
        <p:blipFill rotWithShape="1">
          <a:blip r:embed="rId6">
            <a:alphaModFix/>
          </a:blip>
          <a:srcRect b="20212" l="5071" r="27931" t="19034"/>
          <a:stretch/>
        </p:blipFill>
        <p:spPr>
          <a:xfrm>
            <a:off x="464074" y="2557251"/>
            <a:ext cx="4036192" cy="22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/>
          <p:nvPr/>
        </p:nvSpPr>
        <p:spPr>
          <a:xfrm>
            <a:off x="0" y="4504925"/>
            <a:ext cx="9144000" cy="2354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Hewlett Foundation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Grant towards the West Africa Ebola Epidemic </a:t>
            </a:r>
          </a:p>
        </p:txBody>
      </p:sp>
      <p:sp>
        <p:nvSpPr>
          <p:cNvPr id="1456" name="Shape 1456"/>
          <p:cNvSpPr txBox="1"/>
          <p:nvPr/>
        </p:nvSpPr>
        <p:spPr>
          <a:xfrm>
            <a:off x="1068525" y="2331750"/>
            <a:ext cx="2461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Merriweather Sans"/>
                <a:ea typeface="Merriweather Sans"/>
                <a:cs typeface="Merriweather Sans"/>
                <a:sym typeface="Merriweather Sans"/>
              </a:rPr>
              <a:t>2014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Merriweather Sans"/>
                <a:ea typeface="Merriweather Sans"/>
                <a:cs typeface="Merriweather Sans"/>
                <a:sym typeface="Merriweather Sans"/>
              </a:rPr>
              <a:t>2015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Merriweather Sans"/>
                <a:ea typeface="Merriweather Sans"/>
                <a:cs typeface="Merriweather Sans"/>
                <a:sym typeface="Merriweather Sans"/>
              </a:rPr>
              <a:t>2016</a:t>
            </a:r>
          </a:p>
        </p:txBody>
      </p:sp>
      <p:pic>
        <p:nvPicPr>
          <p:cNvPr id="1457" name="Shape 1457"/>
          <p:cNvPicPr preferRelativeResize="0"/>
          <p:nvPr/>
        </p:nvPicPr>
        <p:blipFill rotWithShape="1">
          <a:blip r:embed="rId3">
            <a:alphaModFix/>
          </a:blip>
          <a:srcRect b="11312" l="29386" r="17416" t="12613"/>
          <a:stretch/>
        </p:blipFill>
        <p:spPr>
          <a:xfrm>
            <a:off x="3584325" y="479950"/>
            <a:ext cx="5263500" cy="3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Shape 1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2" y="294125"/>
            <a:ext cx="4037375" cy="16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Shape 1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300"/>
            <a:ext cx="6734099" cy="648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Shape 1465"/>
          <p:cNvSpPr/>
          <p:nvPr/>
        </p:nvSpPr>
        <p:spPr>
          <a:xfrm>
            <a:off x="5156790" y="0"/>
            <a:ext cx="39873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Western Africa </a:t>
            </a:r>
            <a:r>
              <a:rPr b="0" i="0" lang="en" sz="3000" u="none" cap="none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Ebola E</a:t>
            </a: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pidemic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More than 11,000 victims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from 2014 - 2o15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Situation report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5 August 2015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Courtesy World Health Organization (WHO)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0" y="2960100"/>
            <a:ext cx="9144000" cy="3901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485" name="Shape 485"/>
          <p:cNvSpPr txBox="1"/>
          <p:nvPr>
            <p:ph type="title"/>
          </p:nvPr>
        </p:nvSpPr>
        <p:spPr>
          <a:xfrm>
            <a:off x="509400" y="5333808"/>
            <a:ext cx="8125200" cy="114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Not Everywhere is Mapped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- or has Accessible Maps</a:t>
            </a:r>
          </a:p>
        </p:txBody>
      </p:sp>
      <p:pic>
        <p:nvPicPr>
          <p:cNvPr id="486" name="Shape 486"/>
          <p:cNvPicPr preferRelativeResize="0"/>
          <p:nvPr/>
        </p:nvPicPr>
        <p:blipFill rotWithShape="1">
          <a:blip r:embed="rId3">
            <a:alphaModFix/>
          </a:blip>
          <a:srcRect b="0" l="0" r="0" t="11621"/>
          <a:stretch/>
        </p:blipFill>
        <p:spPr>
          <a:xfrm>
            <a:off x="0" y="-35600"/>
            <a:ext cx="9144000" cy="49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>
            <p:ph type="title"/>
          </p:nvPr>
        </p:nvSpPr>
        <p:spPr>
          <a:xfrm>
            <a:off x="4140284" y="28408"/>
            <a:ext cx="4609800" cy="745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0" lang="en" sz="24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Gbarnga, Liberia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Shape 1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Shape 1472"/>
          <p:cNvSpPr txBox="1"/>
          <p:nvPr/>
        </p:nvSpPr>
        <p:spPr>
          <a:xfrm>
            <a:off x="1891925" y="6483100"/>
            <a:ext cx="72294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" u="none" cap="none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Photo: John Moore, Getty Images | Appeared in PBS Newshour article 10/14/2014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Shape 1477"/>
          <p:cNvPicPr preferRelativeResize="0"/>
          <p:nvPr/>
        </p:nvPicPr>
        <p:blipFill rotWithShape="1">
          <a:blip r:embed="rId3">
            <a:alphaModFix/>
          </a:blip>
          <a:srcRect b="6935" l="849" r="27145" t="15055"/>
          <a:stretch/>
        </p:blipFill>
        <p:spPr>
          <a:xfrm>
            <a:off x="0" y="0"/>
            <a:ext cx="9144000" cy="6191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Shape 1478"/>
          <p:cNvSpPr/>
          <p:nvPr/>
        </p:nvSpPr>
        <p:spPr>
          <a:xfrm>
            <a:off x="0" y="4752600"/>
            <a:ext cx="9144000" cy="2106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Export Tool V1. 2012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Developed by HOT + Geofabrik, with funding from USAID and the World Bank 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Shape 1483"/>
          <p:cNvPicPr preferRelativeResize="0"/>
          <p:nvPr/>
        </p:nvPicPr>
        <p:blipFill rotWithShape="1">
          <a:blip r:embed="rId3">
            <a:alphaModFix/>
          </a:blip>
          <a:srcRect b="6520" l="842" r="0" t="14925"/>
          <a:stretch/>
        </p:blipFill>
        <p:spPr>
          <a:xfrm>
            <a:off x="1200" y="128825"/>
            <a:ext cx="9144000" cy="45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Shape 1484"/>
          <p:cNvSpPr txBox="1"/>
          <p:nvPr/>
        </p:nvSpPr>
        <p:spPr>
          <a:xfrm>
            <a:off x="0" y="4504500"/>
            <a:ext cx="9144000" cy="2048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3 Main Sections: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Create, Exports + Presets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485" name="Shape 1485"/>
          <p:cNvCxnSpPr/>
          <p:nvPr/>
        </p:nvCxnSpPr>
        <p:spPr>
          <a:xfrm>
            <a:off x="3854725" y="294125"/>
            <a:ext cx="913500" cy="4026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86" name="Shape 1486"/>
          <p:cNvCxnSpPr/>
          <p:nvPr/>
        </p:nvCxnSpPr>
        <p:spPr>
          <a:xfrm>
            <a:off x="4616725" y="294125"/>
            <a:ext cx="913500" cy="4026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87" name="Shape 1487"/>
          <p:cNvCxnSpPr/>
          <p:nvPr/>
        </p:nvCxnSpPr>
        <p:spPr>
          <a:xfrm>
            <a:off x="5302525" y="294125"/>
            <a:ext cx="913500" cy="4026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Shape 1492"/>
          <p:cNvPicPr preferRelativeResize="0"/>
          <p:nvPr/>
        </p:nvPicPr>
        <p:blipFill rotWithShape="1">
          <a:blip r:embed="rId3">
            <a:alphaModFix/>
          </a:blip>
          <a:srcRect b="7122" l="1021" r="785" t="14861"/>
          <a:stretch/>
        </p:blipFill>
        <p:spPr>
          <a:xfrm>
            <a:off x="0" y="143125"/>
            <a:ext cx="9144000" cy="4540468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Shape 1493"/>
          <p:cNvSpPr txBox="1"/>
          <p:nvPr/>
        </p:nvSpPr>
        <p:spPr>
          <a:xfrm>
            <a:off x="0" y="4504500"/>
            <a:ext cx="9144000" cy="2048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Create: Describe Export Tab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Enter name, description, project </a:t>
            </a:r>
          </a:p>
          <a:p>
            <a:pPr indent="-381000" lvl="0" marL="457200" rtl="0" algn="ctr">
              <a:spcBef>
                <a:spcPts val="0"/>
              </a:spcBef>
              <a:buClr>
                <a:srgbClr val="FFFFFF"/>
              </a:buClr>
              <a:buSzPct val="100000"/>
              <a:buFont typeface="Merriweather Sans"/>
              <a:buChar char="+"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select area of interest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494" name="Shape 1494"/>
          <p:cNvCxnSpPr/>
          <p:nvPr/>
        </p:nvCxnSpPr>
        <p:spPr>
          <a:xfrm>
            <a:off x="3854725" y="294125"/>
            <a:ext cx="913500" cy="4026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Shape 1499"/>
          <p:cNvPicPr preferRelativeResize="0"/>
          <p:nvPr/>
        </p:nvPicPr>
        <p:blipFill rotWithShape="1">
          <a:blip r:embed="rId3">
            <a:alphaModFix/>
          </a:blip>
          <a:srcRect b="6841" l="1021" r="775" t="15142"/>
          <a:stretch/>
        </p:blipFill>
        <p:spPr>
          <a:xfrm>
            <a:off x="0" y="112000"/>
            <a:ext cx="9144000" cy="45400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Shape 1500"/>
          <p:cNvSpPr txBox="1"/>
          <p:nvPr/>
        </p:nvSpPr>
        <p:spPr>
          <a:xfrm>
            <a:off x="0" y="4504500"/>
            <a:ext cx="9144000" cy="2048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Create: File Formats Tab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Select format OSM data will be exported to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501" name="Shape 1501"/>
          <p:cNvCxnSpPr/>
          <p:nvPr/>
        </p:nvCxnSpPr>
        <p:spPr>
          <a:xfrm>
            <a:off x="3854725" y="294125"/>
            <a:ext cx="913500" cy="4026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Shape 1506"/>
          <p:cNvPicPr preferRelativeResize="0"/>
          <p:nvPr/>
        </p:nvPicPr>
        <p:blipFill rotWithShape="1">
          <a:blip r:embed="rId3">
            <a:alphaModFix/>
          </a:blip>
          <a:srcRect b="7128" l="717" r="934" t="15128"/>
          <a:stretch/>
        </p:blipFill>
        <p:spPr>
          <a:xfrm>
            <a:off x="0" y="112000"/>
            <a:ext cx="9144000" cy="45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Shape 1507"/>
          <p:cNvSpPr txBox="1"/>
          <p:nvPr/>
        </p:nvSpPr>
        <p:spPr>
          <a:xfrm>
            <a:off x="0" y="4504500"/>
            <a:ext cx="9144000" cy="2048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Create: Tree Tag Tab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Select features to export from either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the HDM or OSM Data Model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508" name="Shape 1508"/>
          <p:cNvCxnSpPr/>
          <p:nvPr/>
        </p:nvCxnSpPr>
        <p:spPr>
          <a:xfrm>
            <a:off x="3854725" y="294125"/>
            <a:ext cx="913500" cy="4026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Shape 1513"/>
          <p:cNvPicPr preferRelativeResize="0"/>
          <p:nvPr/>
        </p:nvPicPr>
        <p:blipFill rotWithShape="1">
          <a:blip r:embed="rId3">
            <a:alphaModFix/>
          </a:blip>
          <a:srcRect b="6591" l="838" r="512" t="14847"/>
          <a:stretch/>
        </p:blipFill>
        <p:spPr>
          <a:xfrm>
            <a:off x="0" y="233425"/>
            <a:ext cx="9144000" cy="4551092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Shape 1514"/>
          <p:cNvSpPr txBox="1"/>
          <p:nvPr/>
        </p:nvSpPr>
        <p:spPr>
          <a:xfrm>
            <a:off x="0" y="4580700"/>
            <a:ext cx="9144000" cy="2048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Create: Preset File Tab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Either upload or select a stored preset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to filter OSM features during export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515" name="Shape 1515"/>
          <p:cNvCxnSpPr/>
          <p:nvPr/>
        </p:nvCxnSpPr>
        <p:spPr>
          <a:xfrm>
            <a:off x="3854725" y="446525"/>
            <a:ext cx="913500" cy="4026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Shape 1520"/>
          <p:cNvPicPr preferRelativeResize="0"/>
          <p:nvPr/>
        </p:nvPicPr>
        <p:blipFill rotWithShape="1">
          <a:blip r:embed="rId3">
            <a:alphaModFix/>
          </a:blip>
          <a:srcRect b="7398" l="699" r="768" t="15130"/>
          <a:stretch/>
        </p:blipFill>
        <p:spPr>
          <a:xfrm>
            <a:off x="0" y="219150"/>
            <a:ext cx="9144000" cy="4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Shape 1521"/>
          <p:cNvSpPr txBox="1"/>
          <p:nvPr/>
        </p:nvSpPr>
        <p:spPr>
          <a:xfrm>
            <a:off x="0" y="4580700"/>
            <a:ext cx="9144000" cy="2048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Create: Export Summary Tab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Save and publish feature selection</a:t>
            </a:r>
          </a:p>
          <a:p>
            <a:pPr indent="-381000" lvl="0" marL="457200" rtl="0" algn="ctr">
              <a:spcBef>
                <a:spcPts val="0"/>
              </a:spcBef>
              <a:buClr>
                <a:srgbClr val="FFFFFF"/>
              </a:buClr>
              <a:buSzPct val="100000"/>
              <a:buFont typeface="Merriweather Sans"/>
              <a:buChar char="+"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export either privately or publicly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522" name="Shape 1522"/>
          <p:cNvCxnSpPr/>
          <p:nvPr/>
        </p:nvCxnSpPr>
        <p:spPr>
          <a:xfrm>
            <a:off x="3854725" y="294125"/>
            <a:ext cx="913500" cy="4026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Shape 1527"/>
          <p:cNvPicPr preferRelativeResize="0"/>
          <p:nvPr/>
        </p:nvPicPr>
        <p:blipFill rotWithShape="1">
          <a:blip r:embed="rId3">
            <a:alphaModFix/>
          </a:blip>
          <a:srcRect b="6598" l="0" r="6208" t="14846"/>
          <a:stretch/>
        </p:blipFill>
        <p:spPr>
          <a:xfrm>
            <a:off x="0" y="0"/>
            <a:ext cx="9144000" cy="478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Shape 1528"/>
          <p:cNvSpPr txBox="1"/>
          <p:nvPr/>
        </p:nvSpPr>
        <p:spPr>
          <a:xfrm>
            <a:off x="0" y="4809300"/>
            <a:ext cx="9144000" cy="2048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Export Details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Links to exported data files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Rerun, clone or delete export option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529" name="Shape 1529"/>
          <p:cNvSpPr/>
          <p:nvPr/>
        </p:nvSpPr>
        <p:spPr>
          <a:xfrm>
            <a:off x="5898200" y="3442750"/>
            <a:ext cx="1393200" cy="292200"/>
          </a:xfrm>
          <a:prstGeom prst="ellipse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Shape 1534"/>
          <p:cNvPicPr preferRelativeResize="0"/>
          <p:nvPr/>
        </p:nvPicPr>
        <p:blipFill rotWithShape="1">
          <a:blip r:embed="rId3">
            <a:alphaModFix/>
          </a:blip>
          <a:srcRect b="6931" l="1066" r="1076" t="15278"/>
          <a:stretch/>
        </p:blipFill>
        <p:spPr>
          <a:xfrm>
            <a:off x="0" y="169075"/>
            <a:ext cx="9144000" cy="45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Shape 1535"/>
          <p:cNvSpPr txBox="1"/>
          <p:nvPr/>
        </p:nvSpPr>
        <p:spPr>
          <a:xfrm>
            <a:off x="0" y="4656900"/>
            <a:ext cx="9144000" cy="2048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Exports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Filter + access saved exports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536" name="Shape 1536"/>
          <p:cNvCxnSpPr/>
          <p:nvPr/>
        </p:nvCxnSpPr>
        <p:spPr>
          <a:xfrm>
            <a:off x="4692925" y="294125"/>
            <a:ext cx="913500" cy="4026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7" name="Shape 1537"/>
          <p:cNvSpPr/>
          <p:nvPr/>
        </p:nvSpPr>
        <p:spPr>
          <a:xfrm>
            <a:off x="0" y="1075400"/>
            <a:ext cx="1065900" cy="292200"/>
          </a:xfrm>
          <a:prstGeom prst="ellipse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0" y="1588500"/>
            <a:ext cx="9144000" cy="3901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493" name="Shape 493"/>
          <p:cNvSpPr txBox="1"/>
          <p:nvPr>
            <p:ph type="title"/>
          </p:nvPr>
        </p:nvSpPr>
        <p:spPr>
          <a:xfrm>
            <a:off x="457200" y="1825200"/>
            <a:ext cx="8181000" cy="3207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The Humanitarian OpenStreetMap Team helps solve this problem by coordinating public efforts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- to map and label areas affected by disasters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Shape 1542"/>
          <p:cNvPicPr preferRelativeResize="0"/>
          <p:nvPr/>
        </p:nvPicPr>
        <p:blipFill rotWithShape="1">
          <a:blip r:embed="rId3">
            <a:alphaModFix/>
          </a:blip>
          <a:srcRect b="7604" l="689" r="778" t="15193"/>
          <a:stretch/>
        </p:blipFill>
        <p:spPr>
          <a:xfrm>
            <a:off x="0" y="294150"/>
            <a:ext cx="9144000" cy="4477728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Shape 1543"/>
          <p:cNvSpPr txBox="1"/>
          <p:nvPr/>
        </p:nvSpPr>
        <p:spPr>
          <a:xfrm>
            <a:off x="0" y="4656900"/>
            <a:ext cx="9144000" cy="2048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Presets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Filter + access saved presets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544" name="Shape 1544"/>
          <p:cNvCxnSpPr/>
          <p:nvPr/>
        </p:nvCxnSpPr>
        <p:spPr>
          <a:xfrm>
            <a:off x="5226325" y="446525"/>
            <a:ext cx="913500" cy="4026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5" name="Shape 1545"/>
          <p:cNvSpPr/>
          <p:nvPr/>
        </p:nvSpPr>
        <p:spPr>
          <a:xfrm>
            <a:off x="1976625" y="3825475"/>
            <a:ext cx="1065900" cy="292200"/>
          </a:xfrm>
          <a:prstGeom prst="ellipse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Shape 1550"/>
          <p:cNvPicPr preferRelativeResize="0"/>
          <p:nvPr/>
        </p:nvPicPr>
        <p:blipFill rotWithShape="1">
          <a:blip r:embed="rId3">
            <a:alphaModFix/>
          </a:blip>
          <a:srcRect b="7138" l="0" r="37189" t="14846"/>
          <a:stretch/>
        </p:blipFill>
        <p:spPr>
          <a:xfrm>
            <a:off x="0" y="0"/>
            <a:ext cx="7601075" cy="59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Shape 1551"/>
          <p:cNvSpPr txBox="1"/>
          <p:nvPr/>
        </p:nvSpPr>
        <p:spPr>
          <a:xfrm>
            <a:off x="0" y="4809300"/>
            <a:ext cx="9144000" cy="162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XML Preset File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Shape 1556"/>
          <p:cNvPicPr preferRelativeResize="0"/>
          <p:nvPr/>
        </p:nvPicPr>
        <p:blipFill rotWithShape="1">
          <a:blip r:embed="rId3">
            <a:alphaModFix/>
          </a:blip>
          <a:srcRect b="6857" l="836" r="796" t="15127"/>
          <a:stretch/>
        </p:blipFill>
        <p:spPr>
          <a:xfrm>
            <a:off x="0" y="356050"/>
            <a:ext cx="9144000" cy="453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Shape 1557"/>
          <p:cNvSpPr txBox="1"/>
          <p:nvPr/>
        </p:nvSpPr>
        <p:spPr>
          <a:xfrm>
            <a:off x="0" y="4961700"/>
            <a:ext cx="9144000" cy="1705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Help Documentation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558" name="Shape 1558"/>
          <p:cNvCxnSpPr/>
          <p:nvPr/>
        </p:nvCxnSpPr>
        <p:spPr>
          <a:xfrm>
            <a:off x="5835925" y="446525"/>
            <a:ext cx="913500" cy="4026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Shape 1563"/>
          <p:cNvPicPr preferRelativeResize="0"/>
          <p:nvPr/>
        </p:nvPicPr>
        <p:blipFill rotWithShape="1">
          <a:blip r:embed="rId3">
            <a:alphaModFix/>
          </a:blip>
          <a:srcRect b="9789" l="0" r="0" t="5154"/>
          <a:stretch/>
        </p:blipFill>
        <p:spPr>
          <a:xfrm>
            <a:off x="0" y="0"/>
            <a:ext cx="80627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Shape 1564"/>
          <p:cNvSpPr/>
          <p:nvPr/>
        </p:nvSpPr>
        <p:spPr>
          <a:xfrm>
            <a:off x="6083950" y="0"/>
            <a:ext cx="3059999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International Red Cross and Red Cresent 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Using OpenStreetMap to coordinate their volunteers 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1570" name="Shape 1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62" y="291975"/>
            <a:ext cx="7686674" cy="51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Shape 1571"/>
          <p:cNvSpPr txBox="1"/>
          <p:nvPr/>
        </p:nvSpPr>
        <p:spPr>
          <a:xfrm>
            <a:off x="0" y="4938375"/>
            <a:ext cx="9144000" cy="178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OSM Data on Garmin Devices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" name="Shape 1576"/>
          <p:cNvPicPr preferRelativeResize="0"/>
          <p:nvPr/>
        </p:nvPicPr>
        <p:blipFill rotWithShape="1">
          <a:blip r:embed="rId3">
            <a:alphaModFix/>
          </a:blip>
          <a:srcRect b="0" l="6148" r="6148" t="0"/>
          <a:stretch/>
        </p:blipFill>
        <p:spPr>
          <a:xfrm>
            <a:off x="0" y="0"/>
            <a:ext cx="9144000" cy="54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Shape 1577"/>
          <p:cNvSpPr/>
          <p:nvPr/>
        </p:nvSpPr>
        <p:spPr>
          <a:xfrm>
            <a:off x="0" y="5170600"/>
            <a:ext cx="9144000" cy="1687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Medecins Sans Frontieres heading out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(Doctors Without Borders)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Shape 1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050" y="-5375"/>
            <a:ext cx="8717400" cy="68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Shape 1583"/>
          <p:cNvSpPr/>
          <p:nvPr/>
        </p:nvSpPr>
        <p:spPr>
          <a:xfrm>
            <a:off x="6316175" y="0"/>
            <a:ext cx="28278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Moving the right people, medicine, and equipment to the right place at the right time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Shape 1588"/>
          <p:cNvSpPr/>
          <p:nvPr/>
        </p:nvSpPr>
        <p:spPr>
          <a:xfrm>
            <a:off x="-1200" y="1604150"/>
            <a:ext cx="9144000" cy="3405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Ebola outbreak officially ended in Sierra Leone in November; Guinea in December, and Liberia on 14 January 2016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r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World Health Organisation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Shape 1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0" y="344524"/>
            <a:ext cx="9006499" cy="616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 txBox="1"/>
          <p:nvPr/>
        </p:nvSpPr>
        <p:spPr>
          <a:xfrm>
            <a:off x="554700" y="6044150"/>
            <a:ext cx="8034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>
                <a:latin typeface="Merriweather Sans"/>
                <a:ea typeface="Merriweather Sans"/>
                <a:cs typeface="Merriweather Sans"/>
                <a:sym typeface="Merriweather Sans"/>
              </a:rPr>
              <a:t>Export Tool Architecture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Shape 1600"/>
          <p:cNvPicPr preferRelativeResize="0"/>
          <p:nvPr/>
        </p:nvPicPr>
        <p:blipFill rotWithShape="1">
          <a:blip r:embed="rId3">
            <a:alphaModFix/>
          </a:blip>
          <a:srcRect b="6473" l="9364" r="9201" t="14965"/>
          <a:stretch/>
        </p:blipFill>
        <p:spPr>
          <a:xfrm>
            <a:off x="0" y="0"/>
            <a:ext cx="9144000" cy="5513028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Shape 1601"/>
          <p:cNvSpPr txBox="1"/>
          <p:nvPr/>
        </p:nvSpPr>
        <p:spPr>
          <a:xfrm>
            <a:off x="0" y="5077700"/>
            <a:ext cx="9144000" cy="17802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GitHub Repository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https://github.com/hotosm/osm-export-tool2/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/>
        </p:nvSpPr>
        <p:spPr>
          <a:xfrm>
            <a:off x="0" y="4597800"/>
            <a:ext cx="9144000" cy="22635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499" name="Shape 499"/>
          <p:cNvSpPr txBox="1"/>
          <p:nvPr>
            <p:ph type="title"/>
          </p:nvPr>
        </p:nvSpPr>
        <p:spPr>
          <a:xfrm>
            <a:off x="280400" y="5133925"/>
            <a:ext cx="8537100" cy="20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This collective mapping - or the ‘crowdsourcing’ of geographic information began in 2004 </a:t>
            </a:r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3">
            <a:alphaModFix/>
          </a:blip>
          <a:srcRect b="41009" l="0" r="0" t="0"/>
          <a:stretch/>
        </p:blipFill>
        <p:spPr>
          <a:xfrm>
            <a:off x="0" y="1066800"/>
            <a:ext cx="9143999" cy="3901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2049950" y="140525"/>
            <a:ext cx="4998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lang="en" sz="42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OpenStreetMap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Shape 1606"/>
          <p:cNvPicPr preferRelativeResize="0"/>
          <p:nvPr/>
        </p:nvPicPr>
        <p:blipFill rotWithShape="1">
          <a:blip r:embed="rId3">
            <a:alphaModFix/>
          </a:blip>
          <a:srcRect b="0" l="0" r="0" t="6138"/>
          <a:stretch/>
        </p:blipFill>
        <p:spPr>
          <a:xfrm>
            <a:off x="1706625" y="0"/>
            <a:ext cx="6576913" cy="68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Shape 1611"/>
          <p:cNvSpPr/>
          <p:nvPr/>
        </p:nvSpPr>
        <p:spPr>
          <a:xfrm>
            <a:off x="4331375" y="0"/>
            <a:ext cx="48114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612" name="Shape 1612"/>
          <p:cNvSpPr txBox="1"/>
          <p:nvPr/>
        </p:nvSpPr>
        <p:spPr>
          <a:xfrm>
            <a:off x="-1586950" y="433475"/>
            <a:ext cx="7415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>
                <a:latin typeface="Merriweather Sans"/>
                <a:ea typeface="Merriweather Sans"/>
                <a:cs typeface="Merriweather Sans"/>
                <a:sym typeface="Merriweather Sans"/>
              </a:rPr>
              <a:t>GitHub Issues</a:t>
            </a:r>
          </a:p>
        </p:txBody>
      </p:sp>
      <p:pic>
        <p:nvPicPr>
          <p:cNvPr id="1613" name="Shape 1613"/>
          <p:cNvPicPr preferRelativeResize="0"/>
          <p:nvPr/>
        </p:nvPicPr>
        <p:blipFill rotWithShape="1">
          <a:blip r:embed="rId3">
            <a:alphaModFix/>
          </a:blip>
          <a:srcRect b="22774" l="68410" r="2244" t="49865"/>
          <a:stretch/>
        </p:blipFill>
        <p:spPr>
          <a:xfrm>
            <a:off x="0" y="3096175"/>
            <a:ext cx="6331782" cy="376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Shape 1614"/>
          <p:cNvSpPr txBox="1"/>
          <p:nvPr/>
        </p:nvSpPr>
        <p:spPr>
          <a:xfrm>
            <a:off x="4503250" y="64325"/>
            <a:ext cx="4473300" cy="4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rriweather Sans"/>
              <a:buChar char="●"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Additional File Formats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i.e. MapsMe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419100" lvl="0" marL="457200" rtl="0" algn="ctr">
              <a:spcBef>
                <a:spcPts val="0"/>
              </a:spcBef>
              <a:buClr>
                <a:schemeClr val="lt1"/>
              </a:buClr>
              <a:buSzPct val="100000"/>
              <a:buFont typeface="Merriweather Sans"/>
              <a:buChar char="●"/>
            </a:pPr>
            <a:r>
              <a:rPr lang="en" sz="3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Open Tool to Export all Regions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15" name="Shape 1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050" y="4083387"/>
            <a:ext cx="1787400" cy="17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/>
          <p:nvPr/>
        </p:nvSpPr>
        <p:spPr>
          <a:xfrm>
            <a:off x="-1200" y="1680350"/>
            <a:ext cx="9144000" cy="3405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HOT Mailing List</a:t>
            </a:r>
          </a:p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hot@openstreetmap.org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HOT Technical WG</a:t>
            </a:r>
          </a:p>
          <a:p>
            <a:pPr lvl="0" rtl="0" algn="ctr"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techwg@hotosm.org</a:t>
            </a:r>
          </a:p>
        </p:txBody>
      </p:sp>
      <p:sp>
        <p:nvSpPr>
          <p:cNvPr id="1621" name="Shape 1621"/>
          <p:cNvSpPr txBox="1"/>
          <p:nvPr/>
        </p:nvSpPr>
        <p:spPr>
          <a:xfrm>
            <a:off x="851450" y="433475"/>
            <a:ext cx="7415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Merriweather Sans"/>
                <a:ea typeface="Merriweather Sans"/>
                <a:cs typeface="Merriweather Sans"/>
                <a:sym typeface="Merriweather Sans"/>
              </a:rPr>
              <a:t>Get Involved</a:t>
            </a:r>
          </a:p>
        </p:txBody>
      </p:sp>
      <p:sp>
        <p:nvSpPr>
          <p:cNvPr id="1622" name="Shape 1622"/>
          <p:cNvSpPr txBox="1"/>
          <p:nvPr/>
        </p:nvSpPr>
        <p:spPr>
          <a:xfrm>
            <a:off x="1014050" y="5544550"/>
            <a:ext cx="7090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https://hotosm.org/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/>
          <p:nvPr/>
        </p:nvSpPr>
        <p:spPr>
          <a:xfrm>
            <a:off x="-1200" y="1604150"/>
            <a:ext cx="9144000" cy="3405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628" name="Shape 1628"/>
          <p:cNvSpPr txBox="1"/>
          <p:nvPr/>
        </p:nvSpPr>
        <p:spPr>
          <a:xfrm>
            <a:off x="851450" y="433475"/>
            <a:ext cx="7415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Merriweather Sans"/>
                <a:ea typeface="Merriweather Sans"/>
                <a:cs typeface="Merriweather Sans"/>
                <a:sym typeface="Merriweather Sans"/>
              </a:rPr>
              <a:t>HOT Summit 2016</a:t>
            </a:r>
          </a:p>
        </p:txBody>
      </p:sp>
      <p:sp>
        <p:nvSpPr>
          <p:cNvPr id="1629" name="Shape 1629"/>
          <p:cNvSpPr txBox="1"/>
          <p:nvPr/>
        </p:nvSpPr>
        <p:spPr>
          <a:xfrm>
            <a:off x="104275" y="5288750"/>
            <a:ext cx="67893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latin typeface="Merriweather Sans"/>
                <a:ea typeface="Merriweather Sans"/>
                <a:cs typeface="Merriweather Sans"/>
                <a:sym typeface="Merriweather Sans"/>
              </a:rPr>
              <a:t>State of the Map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32352"/>
              <a:buFont typeface="Arial"/>
              <a:buNone/>
            </a:pPr>
            <a:r>
              <a:rPr lang="en" sz="3400">
                <a:latin typeface="Merriweather Sans"/>
                <a:ea typeface="Merriweather Sans"/>
                <a:cs typeface="Merriweather Sans"/>
                <a:sym typeface="Merriweather Sans"/>
              </a:rPr>
              <a:t>Brussels, Belgium</a:t>
            </a:r>
          </a:p>
        </p:txBody>
      </p:sp>
      <p:pic>
        <p:nvPicPr>
          <p:cNvPr id="1630" name="Shape 1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075" y="1877237"/>
            <a:ext cx="2798726" cy="27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Shape 1631"/>
          <p:cNvPicPr preferRelativeResize="0"/>
          <p:nvPr/>
        </p:nvPicPr>
        <p:blipFill rotWithShape="1">
          <a:blip r:embed="rId4">
            <a:alphaModFix/>
          </a:blip>
          <a:srcRect b="40376" l="7411" r="5601" t="0"/>
          <a:stretch/>
        </p:blipFill>
        <p:spPr>
          <a:xfrm>
            <a:off x="6562374" y="5325700"/>
            <a:ext cx="1173025" cy="12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/>
        </p:nvSpPr>
        <p:spPr>
          <a:xfrm>
            <a:off x="0" y="1693425"/>
            <a:ext cx="9144000" cy="3567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07" name="Shape 507"/>
          <p:cNvSpPr txBox="1"/>
          <p:nvPr>
            <p:ph type="title"/>
          </p:nvPr>
        </p:nvSpPr>
        <p:spPr>
          <a:xfrm>
            <a:off x="121200" y="129400"/>
            <a:ext cx="8901600" cy="20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>
                <a:solidFill>
                  <a:srgbClr val="000000"/>
                </a:solidFill>
                <a:highlight>
                  <a:srgbClr val="FFFFFF"/>
                </a:highlight>
                <a:latin typeface="Merriweather Sans"/>
                <a:ea typeface="Merriweather Sans"/>
                <a:cs typeface="Merriweather Sans"/>
                <a:sym typeface="Merriweather Sans"/>
              </a:rPr>
              <a:t>Created by people for the people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en">
                <a:solidFill>
                  <a:srgbClr val="000000"/>
                </a:solidFill>
                <a:highlight>
                  <a:srgbClr val="FFFFFF"/>
                </a:highlight>
                <a:latin typeface="Merriweather Sans"/>
                <a:ea typeface="Merriweather Sans"/>
                <a:cs typeface="Merriweather Sans"/>
                <a:sym typeface="Merriweather Sans"/>
              </a:rPr>
              <a:t>- Wikipedia of Maps!</a:t>
            </a:r>
          </a:p>
        </p:txBody>
      </p: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250" y="2120600"/>
            <a:ext cx="4328625" cy="15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1726800" y="3895325"/>
            <a:ext cx="5975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Open Database License (ODbL)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255625" y="5378000"/>
            <a:ext cx="87672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800">
                <a:latin typeface="Merriweather Sans"/>
                <a:ea typeface="Merriweather Sans"/>
                <a:cs typeface="Merriweather Sans"/>
                <a:sym typeface="Merriweather Sans"/>
              </a:rPr>
              <a:t>Can be used in apps, online maps, and printable maps for free - as long as the contributors are credited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/>
        </p:nvSpPr>
        <p:spPr>
          <a:xfrm>
            <a:off x="0" y="2693700"/>
            <a:ext cx="9144000" cy="41643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16" name="Shape 516"/>
          <p:cNvSpPr txBox="1"/>
          <p:nvPr>
            <p:ph type="title"/>
          </p:nvPr>
        </p:nvSpPr>
        <p:spPr>
          <a:xfrm>
            <a:off x="457200" y="5121083"/>
            <a:ext cx="8229600" cy="20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28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So whilst it has many similarities to the mapping applications you use in your day-to-day life...</a:t>
            </a: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/>
          </a:blip>
          <a:srcRect b="13277" l="0" r="0" t="0"/>
          <a:stretch/>
        </p:blipFill>
        <p:spPr>
          <a:xfrm>
            <a:off x="0" y="0"/>
            <a:ext cx="9143999" cy="47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0" y="1565325"/>
            <a:ext cx="9144000" cy="41745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255625" y="5606600"/>
            <a:ext cx="85995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Merriweather Sans"/>
                <a:ea typeface="Merriweather Sans"/>
                <a:cs typeface="Merriweather Sans"/>
                <a:sym typeface="Merriweather Sans"/>
              </a:rPr>
              <a:t>Whether at home, on a train, at a cafe with friends, or at a mapathon...</a:t>
            </a:r>
          </a:p>
        </p:txBody>
      </p:sp>
      <p:grpSp>
        <p:nvGrpSpPr>
          <p:cNvPr id="524" name="Shape 524"/>
          <p:cNvGrpSpPr/>
          <p:nvPr/>
        </p:nvGrpSpPr>
        <p:grpSpPr>
          <a:xfrm>
            <a:off x="2881519" y="3115288"/>
            <a:ext cx="1317689" cy="909980"/>
            <a:chOff x="5634179" y="12385376"/>
            <a:chExt cx="1240528" cy="743873"/>
          </a:xfrm>
        </p:grpSpPr>
        <p:sp>
          <p:nvSpPr>
            <p:cNvPr id="525" name="Shape 525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Shape 548"/>
          <p:cNvGrpSpPr/>
          <p:nvPr/>
        </p:nvGrpSpPr>
        <p:grpSpPr>
          <a:xfrm>
            <a:off x="3247245" y="3802694"/>
            <a:ext cx="1317689" cy="909980"/>
            <a:chOff x="5634179" y="12385376"/>
            <a:chExt cx="1240528" cy="743873"/>
          </a:xfrm>
        </p:grpSpPr>
        <p:sp>
          <p:nvSpPr>
            <p:cNvPr id="549" name="Shape 549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Shape 572"/>
          <p:cNvGrpSpPr/>
          <p:nvPr/>
        </p:nvGrpSpPr>
        <p:grpSpPr>
          <a:xfrm>
            <a:off x="5000042" y="3115288"/>
            <a:ext cx="1317689" cy="909980"/>
            <a:chOff x="5634179" y="12385376"/>
            <a:chExt cx="1240528" cy="743873"/>
          </a:xfrm>
        </p:grpSpPr>
        <p:sp>
          <p:nvSpPr>
            <p:cNvPr id="573" name="Shape 573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4622745" y="3795976"/>
            <a:ext cx="1317689" cy="909980"/>
            <a:chOff x="5634179" y="12385376"/>
            <a:chExt cx="1240528" cy="743873"/>
          </a:xfrm>
        </p:grpSpPr>
        <p:sp>
          <p:nvSpPr>
            <p:cNvPr id="597" name="Shape 597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Shape 620"/>
          <p:cNvGrpSpPr/>
          <p:nvPr/>
        </p:nvGrpSpPr>
        <p:grpSpPr>
          <a:xfrm>
            <a:off x="3938202" y="4490100"/>
            <a:ext cx="1317689" cy="909980"/>
            <a:chOff x="5634179" y="12385376"/>
            <a:chExt cx="1240528" cy="743873"/>
          </a:xfrm>
        </p:grpSpPr>
        <p:sp>
          <p:nvSpPr>
            <p:cNvPr id="621" name="Shape 621"/>
            <p:cNvSpPr/>
            <p:nvPr/>
          </p:nvSpPr>
          <p:spPr>
            <a:xfrm flipH="1">
              <a:off x="5736773" y="123885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 flipH="1">
              <a:off x="5744235" y="125699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 flipH="1" rot="-165546">
              <a:off x="5947869" y="1282066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 flipH="1" rot="-165546">
              <a:off x="5846097" y="128427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 flipH="1" rot="857230">
              <a:off x="5685608" y="125662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 rot="9030666">
              <a:off x="5926512" y="125600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 flipH="1" rot="5400000">
              <a:off x="5834375" y="127314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5704800" y="128979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 rot="5400000">
              <a:off x="5724541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6020370" y="127227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 rot="-3744162">
              <a:off x="6124188" y="126594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6587014" y="12385376"/>
              <a:ext cx="185100" cy="16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596953" y="12566738"/>
              <a:ext cx="167700" cy="26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 rot="165546">
              <a:off x="6511160" y="12817470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 rot="165546">
              <a:off x="6612932" y="12839539"/>
              <a:ext cx="49857" cy="23557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 rot="-857230">
              <a:off x="6773437" y="12563022"/>
              <a:ext cx="49841" cy="30916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 flipH="1" rot="-9030666">
              <a:off x="6532400" y="12556807"/>
              <a:ext cx="49974" cy="215884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 rot="-5400000">
              <a:off x="6624113" y="12728250"/>
              <a:ext cx="50400" cy="2310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 flipH="1">
              <a:off x="6669688" y="12894725"/>
              <a:ext cx="134400" cy="1833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 flipH="1">
              <a:off x="6339417" y="12719550"/>
              <a:ext cx="149100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 flipH="1" rot="3744162">
              <a:off x="6235752" y="12656253"/>
              <a:ext cx="148946" cy="102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5893700" y="12747650"/>
              <a:ext cx="664500" cy="594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 rot="5400000">
              <a:off x="6346665" y="12916550"/>
              <a:ext cx="381600" cy="438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Shape 644"/>
          <p:cNvSpPr/>
          <p:nvPr/>
        </p:nvSpPr>
        <p:spPr>
          <a:xfrm>
            <a:off x="3119700" y="1780472"/>
            <a:ext cx="3024500" cy="1069450"/>
          </a:xfrm>
          <a:prstGeom prst="flowChartPunchedTap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OpenStreetMap Mapathon!</a:t>
            </a:r>
          </a:p>
        </p:txBody>
      </p:sp>
      <p:sp>
        <p:nvSpPr>
          <p:cNvPr id="645" name="Shape 645"/>
          <p:cNvSpPr txBox="1"/>
          <p:nvPr>
            <p:ph type="title"/>
          </p:nvPr>
        </p:nvSpPr>
        <p:spPr>
          <a:xfrm>
            <a:off x="304800" y="173025"/>
            <a:ext cx="8514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40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Everyone Creates, Updates and Maintains OSM Data 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